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4.xml" ContentType="application/vnd.openxmlformats-officedocument.theme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theme/theme5.xml" ContentType="application/vnd.openxmlformats-officedocument.theme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2.xml" ContentType="application/vnd.openxmlformats-officedocument.presentationml.tags+xml"/>
  <Override PartName="/ppt/notesSlides/notesSlide11.xml" ContentType="application/vnd.openxmlformats-officedocument.presentationml.notesSlide+xml"/>
  <Override PartName="/ppt/tags/tag3.xml" ContentType="application/vnd.openxmlformats-officedocument.presentationml.tags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3660" r:id="rId2"/>
    <p:sldMasterId id="2147483686" r:id="rId3"/>
    <p:sldMasterId id="2147483698" r:id="rId4"/>
    <p:sldMasterId id="2147483710" r:id="rId5"/>
    <p:sldMasterId id="2147483723" r:id="rId6"/>
  </p:sldMasterIdLst>
  <p:notesMasterIdLst>
    <p:notesMasterId r:id="rId45"/>
  </p:notesMasterIdLst>
  <p:sldIdLst>
    <p:sldId id="294" r:id="rId7"/>
    <p:sldId id="290" r:id="rId8"/>
    <p:sldId id="263" r:id="rId9"/>
    <p:sldId id="264" r:id="rId10"/>
    <p:sldId id="266" r:id="rId11"/>
    <p:sldId id="291" r:id="rId12"/>
    <p:sldId id="375" r:id="rId13"/>
    <p:sldId id="376" r:id="rId14"/>
    <p:sldId id="377" r:id="rId15"/>
    <p:sldId id="379" r:id="rId16"/>
    <p:sldId id="380" r:id="rId17"/>
    <p:sldId id="392" r:id="rId18"/>
    <p:sldId id="383" r:id="rId19"/>
    <p:sldId id="390" r:id="rId20"/>
    <p:sldId id="337" r:id="rId21"/>
    <p:sldId id="385" r:id="rId22"/>
    <p:sldId id="384" r:id="rId23"/>
    <p:sldId id="371" r:id="rId24"/>
    <p:sldId id="372" r:id="rId25"/>
    <p:sldId id="386" r:id="rId26"/>
    <p:sldId id="387" r:id="rId27"/>
    <p:sldId id="389" r:id="rId28"/>
    <p:sldId id="319" r:id="rId29"/>
    <p:sldId id="296" r:id="rId30"/>
    <p:sldId id="297" r:id="rId31"/>
    <p:sldId id="361" r:id="rId32"/>
    <p:sldId id="373" r:id="rId33"/>
    <p:sldId id="356" r:id="rId34"/>
    <p:sldId id="359" r:id="rId35"/>
    <p:sldId id="360" r:id="rId36"/>
    <p:sldId id="357" r:id="rId37"/>
    <p:sldId id="374" r:id="rId38"/>
    <p:sldId id="358" r:id="rId39"/>
    <p:sldId id="395" r:id="rId40"/>
    <p:sldId id="394" r:id="rId41"/>
    <p:sldId id="310" r:id="rId42"/>
    <p:sldId id="298" r:id="rId43"/>
    <p:sldId id="261" r:id="rId44"/>
  </p:sldIdLst>
  <p:sldSz cx="9144000" cy="6858000" type="screen4x3"/>
  <p:notesSz cx="6858000" cy="9144000"/>
  <p:custDataLst>
    <p:tags r:id="rId46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909E5"/>
    <a:srgbClr val="FF3399"/>
    <a:srgbClr val="FF0000"/>
    <a:srgbClr val="0C0C9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471" autoAdjust="0"/>
    <p:restoredTop sz="93979" autoAdjust="0"/>
  </p:normalViewPr>
  <p:slideViewPr>
    <p:cSldViewPr>
      <p:cViewPr varScale="1">
        <p:scale>
          <a:sx n="69" d="100"/>
          <a:sy n="69" d="100"/>
        </p:scale>
        <p:origin x="-99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slide" Target="slides/slide3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slide" Target="slides/slide36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46" Type="http://schemas.openxmlformats.org/officeDocument/2006/relationships/tags" Target="tags/tag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slide" Target="slides/slide23.xml"/><Relationship Id="rId41" Type="http://schemas.openxmlformats.org/officeDocument/2006/relationships/slide" Target="slides/slide35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slide" Target="slides/slide34.xml"/><Relationship Id="rId45" Type="http://schemas.openxmlformats.org/officeDocument/2006/relationships/notesMaster" Target="notesMasters/notesMaster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49" Type="http://schemas.openxmlformats.org/officeDocument/2006/relationships/theme" Target="theme/theme1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4" Type="http://schemas.openxmlformats.org/officeDocument/2006/relationships/slide" Target="slides/slide38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slide" Target="slides/slide37.xml"/><Relationship Id="rId48" Type="http://schemas.openxmlformats.org/officeDocument/2006/relationships/viewProps" Target="viewProps.xml"/><Relationship Id="rId8" Type="http://schemas.openxmlformats.org/officeDocument/2006/relationships/slide" Target="slides/slide2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image" Target="../media/image11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image" Target="../media/image11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image" Target="../media/image15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9.wmf"/><Relationship Id="rId1" Type="http://schemas.openxmlformats.org/officeDocument/2006/relationships/image" Target="../media/image11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23.wmf"/><Relationship Id="rId2" Type="http://schemas.openxmlformats.org/officeDocument/2006/relationships/image" Target="../media/image22.wmf"/><Relationship Id="rId1" Type="http://schemas.openxmlformats.org/officeDocument/2006/relationships/image" Target="../media/image2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12581A-965C-41F1-9E25-8C04C03FCEDD}" type="datetimeFigureOut">
              <a:rPr lang="en-US" smtClean="0"/>
              <a:pPr/>
              <a:t>5/9/2020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CA1C78-9288-4D5E-B0F3-1C9D62A6D9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57514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52525" y="695325"/>
            <a:ext cx="4554538" cy="3414713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2813" y="4343400"/>
            <a:ext cx="5030787" cy="411480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52525" y="695325"/>
            <a:ext cx="4554538" cy="3414713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830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2813" y="4343400"/>
            <a:ext cx="5030787" cy="411480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3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4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5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6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15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39601598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16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5028833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18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32652532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19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280806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416243-B1CC-412C-B69B-53F390733977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28283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416243-B1CC-412C-B69B-53F390733977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108582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505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4506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DDC35EC-C488-453E-A080-9BEF5C1FB847}" type="slidenum">
              <a:rPr lang="en-US" smtClean="0"/>
              <a:pPr eaLnBrk="1" hangingPunct="1"/>
              <a:t>22</a:t>
            </a:fld>
            <a:endParaRPr lang="en-U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23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037630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24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25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26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6851565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27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79333618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28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120061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29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296634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30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765219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31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957464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32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286790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33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042646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36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37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7C51986-E096-4D2D-8AE9-93BDCB75FCA4}" type="slidenum">
              <a:rPr lang="en-US">
                <a:solidFill>
                  <a:srgbClr val="000000"/>
                </a:solidFill>
              </a:rPr>
              <a:pPr/>
              <a:t>38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880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806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825508-47F2-4AB0-8024-C08596298CF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C8184C-B07B-4F1F-97ED-7D7F222D407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85E739-FAC8-4AEC-A79D-47F7C799252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F99664-AC4D-4A03-B9B7-4FB1E1CBCB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6D5DDF-24E0-4EBC-BD5F-22A4C4A2A6E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1DBF60-6C6F-4213-93BC-2F5A3971556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1C246C-1604-4C35-A2B6-BE266E92F6C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95D090-7222-4C26-8609-88CE3BD72CC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2615BC-B768-4027-8BD9-B7F906FEA31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1C9E2E-78D2-4819-B9B1-9CE6E927651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C3F9A4-5DF9-41D8-9F57-1B99A6590E5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34C26B-1349-41C4-BC22-15A95058330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187018-D0AB-4C76-A8F9-A1E24012CE8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A0FC4DB0-1B01-4A52-A69A-B4D15C86594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87241DCC-2715-439B-8A82-8C19A3AF934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EC495847-5D92-45E7-9D1A-49E65DD6836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E10F7628-9B5F-493E-BEBC-E01055E7C4A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8B09CE5D-0D80-42A4-A756-618099F9EB9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70FAB53B-5DBE-4D6C-89DD-F13D5F8185B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7D6599BB-3825-4B93-9B94-E694BDC7FAF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7AF9E847-0979-4262-BD9D-E06AB3A1BDA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ECAF68F4-2D87-4F7F-A7E6-7EC0B460318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43CBFFAB-BCED-4A9C-A84B-B8E76154471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04F9FB17-0B9D-42A8-90A8-3C689217CAA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F2ED1719-7543-444E-980E-6903B23FB00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8F65E07D-0E88-4A50-B50E-EE02575B5F5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40D3A640-A8B4-49D0-B0E7-BD58D228622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10484357-5CD4-4A5A-98F4-369E2A85781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8425C9A7-AEAC-4BE5-91D0-A1206281423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B61EF641-368F-457E-82A8-03F180927AD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25DE285A-ED90-495E-A08D-902C992DD63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CBB0A60B-98A9-4EC9-A998-607965A10BA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02FF4BDD-0959-4AD3-8C45-C8232C37B77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A5A9F87A-D60C-4F6C-B15F-229395378BC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C5AB35CE-3C1C-452A-9020-AE2347DECF0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D46E20-AE1C-4331-B0DE-D28EA2A6AE1A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7869391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CE485A-F663-4844-AB3D-8A06CA8A1F3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9775891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2EE5F0-15F3-4ABE-BFC0-5AFB8C8C3EF3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1734797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0C3D9F-9095-4FCC-9885-CAD71264ACA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782950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94FB1F-0B2E-40EA-B023-EBD766C7ADE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1177334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9D2598-7538-48B8-BD0D-9D34D977309F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2088086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1B3C3F-E5AB-4291-A99E-13FB0F02F224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2310633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153C01-D8B1-466E-81C6-AB8D6EF63052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1606812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ECE625-0AAC-458B-921F-15C1974C177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6795762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C39CC0-B9F4-4CAD-B4D9-67C97A131EB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6071279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A28002-27BF-474A-805D-235CCC79655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8057978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FD28F7-2DC1-41D8-AD3D-6A2677328D6A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8039857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C0D6F3-53E7-49F3-8D88-A618C7A93C1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5815335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947003-5890-4E34-B1A7-AE40A57A3EB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5453479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B2C008-CF91-4C3F-9210-8BDF3A2F5139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7132388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3F32D7-EAEC-49B9-885B-95943EAC280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5659036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392D4C-F437-4D22-99C1-E41F286F0F22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151846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4C2AB3-57CF-4511-BA7A-1703DFECAB23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9488452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BD4528-A70D-4F9D-AFF7-6031740F57A2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3564441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B8CE54-6A8C-4140-957E-26D9CC3F789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5421028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0C0F0B-214C-4088-8EA4-992C2369068C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998928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AFEC25-9DA6-4414-8BC9-1C567A296B0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3965542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16F046-CD73-40C6-8DEA-B9EF2BDAE8C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6506124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6F056C-A27D-43B4-9240-73DEB263983A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3634760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BDD62F-6854-4ABB-B88C-030D11FD7A7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05772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4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49.xml"/><Relationship Id="rId7" Type="http://schemas.openxmlformats.org/officeDocument/2006/relationships/slideLayout" Target="../slideLayouts/slideLayout53.xml"/><Relationship Id="rId12" Type="http://schemas.openxmlformats.org/officeDocument/2006/relationships/slideLayout" Target="../slideLayouts/slideLayout58.xml"/><Relationship Id="rId2" Type="http://schemas.openxmlformats.org/officeDocument/2006/relationships/slideLayout" Target="../slideLayouts/slideLayout48.xml"/><Relationship Id="rId1" Type="http://schemas.openxmlformats.org/officeDocument/2006/relationships/slideLayout" Target="../slideLayouts/slideLayout47.xml"/><Relationship Id="rId6" Type="http://schemas.openxmlformats.org/officeDocument/2006/relationships/slideLayout" Target="../slideLayouts/slideLayout52.xml"/><Relationship Id="rId11" Type="http://schemas.openxmlformats.org/officeDocument/2006/relationships/slideLayout" Target="../slideLayouts/slideLayout57.xml"/><Relationship Id="rId5" Type="http://schemas.openxmlformats.org/officeDocument/2006/relationships/slideLayout" Target="../slideLayouts/slideLayout51.xml"/><Relationship Id="rId10" Type="http://schemas.openxmlformats.org/officeDocument/2006/relationships/slideLayout" Target="../slideLayouts/slideLayout56.xml"/><Relationship Id="rId4" Type="http://schemas.openxmlformats.org/officeDocument/2006/relationships/slideLayout" Target="../slideLayouts/slideLayout50.xml"/><Relationship Id="rId9" Type="http://schemas.openxmlformats.org/officeDocument/2006/relationships/slideLayout" Target="../slideLayouts/slideLayout55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6.xml"/><Relationship Id="rId13" Type="http://schemas.openxmlformats.org/officeDocument/2006/relationships/slideLayout" Target="../slideLayouts/slideLayout71.xml"/><Relationship Id="rId3" Type="http://schemas.openxmlformats.org/officeDocument/2006/relationships/slideLayout" Target="../slideLayouts/slideLayout61.xml"/><Relationship Id="rId7" Type="http://schemas.openxmlformats.org/officeDocument/2006/relationships/slideLayout" Target="../slideLayouts/slideLayout65.xml"/><Relationship Id="rId12" Type="http://schemas.openxmlformats.org/officeDocument/2006/relationships/slideLayout" Target="../slideLayouts/slideLayout70.xml"/><Relationship Id="rId2" Type="http://schemas.openxmlformats.org/officeDocument/2006/relationships/slideLayout" Target="../slideLayouts/slideLayout60.xml"/><Relationship Id="rId1" Type="http://schemas.openxmlformats.org/officeDocument/2006/relationships/slideLayout" Target="../slideLayouts/slideLayout59.xml"/><Relationship Id="rId6" Type="http://schemas.openxmlformats.org/officeDocument/2006/relationships/slideLayout" Target="../slideLayouts/slideLayout64.xml"/><Relationship Id="rId11" Type="http://schemas.openxmlformats.org/officeDocument/2006/relationships/slideLayout" Target="../slideLayouts/slideLayout69.xml"/><Relationship Id="rId5" Type="http://schemas.openxmlformats.org/officeDocument/2006/relationships/slideLayout" Target="../slideLayouts/slideLayout63.xml"/><Relationship Id="rId10" Type="http://schemas.openxmlformats.org/officeDocument/2006/relationships/slideLayout" Target="../slideLayouts/slideLayout68.xml"/><Relationship Id="rId4" Type="http://schemas.openxmlformats.org/officeDocument/2006/relationships/slideLayout" Target="../slideLayouts/slideLayout62.xml"/><Relationship Id="rId9" Type="http://schemas.openxmlformats.org/officeDocument/2006/relationships/slideLayout" Target="../slideLayouts/slideLayout67.xml"/><Relationship Id="rId14" Type="http://schemas.openxmlformats.org/officeDocument/2006/relationships/theme" Target="../theme/theme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/>
              <a:t>23/05/2014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3A8C53A-3414-490D-A37E-98D17D0221EF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614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1FF7CA09-8ECA-42AB-90EF-77C3B708C69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614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8CAF99D5-5A35-4A73-8D8A-A3AEA8B33DD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50000">
              <a:schemeClr val="accent1">
                <a:shade val="67500"/>
                <a:satMod val="115000"/>
              </a:schemeClr>
            </a:gs>
            <a:gs pos="100000">
              <a:schemeClr val="accent1">
                <a:shade val="100000"/>
                <a:satMod val="115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55480AC-FD0E-49D6-8AE0-638D787500D4}" type="slidenum">
              <a:rPr 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83539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  <p:sldLayoutId id="2147483712" r:id="rId2"/>
    <p:sldLayoutId id="2147483713" r:id="rId3"/>
    <p:sldLayoutId id="2147483714" r:id="rId4"/>
    <p:sldLayoutId id="2147483715" r:id="rId5"/>
    <p:sldLayoutId id="2147483716" r:id="rId6"/>
    <p:sldLayoutId id="2147483717" r:id="rId7"/>
    <p:sldLayoutId id="2147483718" r:id="rId8"/>
    <p:sldLayoutId id="2147483719" r:id="rId9"/>
    <p:sldLayoutId id="2147483720" r:id="rId10"/>
    <p:sldLayoutId id="2147483721" r:id="rId11"/>
    <p:sldLayoutId id="2147483722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C513312-CEB3-40A5-8373-07335D7513A8}" type="slidenum">
              <a:rPr 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31328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  <p:sldLayoutId id="2147483725" r:id="rId2"/>
    <p:sldLayoutId id="2147483726" r:id="rId3"/>
    <p:sldLayoutId id="2147483727" r:id="rId4"/>
    <p:sldLayoutId id="2147483728" r:id="rId5"/>
    <p:sldLayoutId id="2147483729" r:id="rId6"/>
    <p:sldLayoutId id="2147483730" r:id="rId7"/>
    <p:sldLayoutId id="2147483731" r:id="rId8"/>
    <p:sldLayoutId id="2147483732" r:id="rId9"/>
    <p:sldLayoutId id="2147483733" r:id="rId10"/>
    <p:sldLayoutId id="2147483734" r:id="rId11"/>
    <p:sldLayoutId id="2147483735" r:id="rId12"/>
    <p:sldLayoutId id="2147483736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2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.png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1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4.jpeg"/><Relationship Id="rId9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2.wmf"/><Relationship Id="rId5" Type="http://schemas.openxmlformats.org/officeDocument/2006/relationships/oleObject" Target="../embeddings/oleObject2.bin"/><Relationship Id="rId10" Type="http://schemas.openxmlformats.org/officeDocument/2006/relationships/image" Target="../media/image3.jpeg"/><Relationship Id="rId4" Type="http://schemas.openxmlformats.org/officeDocument/2006/relationships/image" Target="../media/image11.wmf"/><Relationship Id="rId9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wmf"/><Relationship Id="rId3" Type="http://schemas.openxmlformats.org/officeDocument/2006/relationships/image" Target="../media/image14.png"/><Relationship Id="rId7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1.wmf"/><Relationship Id="rId5" Type="http://schemas.openxmlformats.org/officeDocument/2006/relationships/oleObject" Target="../embeddings/oleObject4.bin"/><Relationship Id="rId4" Type="http://schemas.openxmlformats.org/officeDocument/2006/relationships/image" Target="../media/image1.png"/><Relationship Id="rId9" Type="http://schemas.openxmlformats.org/officeDocument/2006/relationships/image" Target="../media/image3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.bin"/><Relationship Id="rId3" Type="http://schemas.openxmlformats.org/officeDocument/2006/relationships/image" Target="../media/image14.png"/><Relationship Id="rId7" Type="http://schemas.openxmlformats.org/officeDocument/2006/relationships/image" Target="../media/image3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5.wmf"/><Relationship Id="rId5" Type="http://schemas.openxmlformats.org/officeDocument/2006/relationships/oleObject" Target="../embeddings/oleObject6.bin"/><Relationship Id="rId4" Type="http://schemas.openxmlformats.org/officeDocument/2006/relationships/image" Target="../media/image1.png"/><Relationship Id="rId9" Type="http://schemas.openxmlformats.org/officeDocument/2006/relationships/image" Target="../media/image13.w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1.png"/><Relationship Id="rId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wmf"/><Relationship Id="rId3" Type="http://schemas.openxmlformats.org/officeDocument/2006/relationships/oleObject" Target="../embeddings/oleObject8.bin"/><Relationship Id="rId7" Type="http://schemas.openxmlformats.org/officeDocument/2006/relationships/oleObject" Target="../embeddings/oleObject10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9.wmf"/><Relationship Id="rId5" Type="http://schemas.openxmlformats.org/officeDocument/2006/relationships/oleObject" Target="../embeddings/oleObject9.bin"/><Relationship Id="rId4" Type="http://schemas.openxmlformats.org/officeDocument/2006/relationships/image" Target="../media/image11.w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PNG"/><Relationship Id="rId4" Type="http://schemas.openxmlformats.org/officeDocument/2006/relationships/image" Target="../media/image3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wmf"/><Relationship Id="rId13" Type="http://schemas.openxmlformats.org/officeDocument/2006/relationships/image" Target="../media/image23.wmf"/><Relationship Id="rId3" Type="http://schemas.openxmlformats.org/officeDocument/2006/relationships/notesSlide" Target="../notesSlides/notesSlide10.xml"/><Relationship Id="rId7" Type="http://schemas.openxmlformats.org/officeDocument/2006/relationships/oleObject" Target="../embeddings/oleObject11.bin"/><Relationship Id="rId12" Type="http://schemas.openxmlformats.org/officeDocument/2006/relationships/oleObject" Target="../embeddings/oleObject1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24.emf"/><Relationship Id="rId11" Type="http://schemas.openxmlformats.org/officeDocument/2006/relationships/image" Target="../media/image22.wmf"/><Relationship Id="rId5" Type="http://schemas.openxmlformats.org/officeDocument/2006/relationships/image" Target="../media/image3.jpeg"/><Relationship Id="rId10" Type="http://schemas.openxmlformats.org/officeDocument/2006/relationships/oleObject" Target="../embeddings/oleObject13.bin"/><Relationship Id="rId4" Type="http://schemas.openxmlformats.org/officeDocument/2006/relationships/image" Target="../media/image1.png"/><Relationship Id="rId9" Type="http://schemas.openxmlformats.org/officeDocument/2006/relationships/oleObject" Target="../embeddings/oleObject12.bin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6" Type="http://schemas.openxmlformats.org/officeDocument/2006/relationships/image" Target="../media/image1.png"/><Relationship Id="rId5" Type="http://schemas.openxmlformats.org/officeDocument/2006/relationships/image" Target="../media/image26.jpg"/><Relationship Id="rId4" Type="http://schemas.openxmlformats.org/officeDocument/2006/relationships/image" Target="../media/image25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7" Type="http://schemas.openxmlformats.org/officeDocument/2006/relationships/image" Target="../media/image3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6" Type="http://schemas.openxmlformats.org/officeDocument/2006/relationships/image" Target="../media/image1.png"/><Relationship Id="rId5" Type="http://schemas.openxmlformats.org/officeDocument/2006/relationships/image" Target="../media/image28.jpg"/><Relationship Id="rId4" Type="http://schemas.openxmlformats.org/officeDocument/2006/relationships/image" Target="../media/image27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png"/><Relationship Id="rId4" Type="http://schemas.openxmlformats.org/officeDocument/2006/relationships/image" Target="../media/image3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3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0.png"/><Relationship Id="rId4" Type="http://schemas.openxmlformats.org/officeDocument/2006/relationships/image" Target="../media/image3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3.jpe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60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8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37.jpeg"/><Relationship Id="rId4" Type="http://schemas.openxmlformats.org/officeDocument/2006/relationships/image" Target="../media/image36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.png"/><Relationship Id="rId5" Type="http://schemas.openxmlformats.org/officeDocument/2006/relationships/image" Target="../media/image1.pn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vi-VN" sz="3000" b="1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" name="Group 19"/>
          <p:cNvGrpSpPr>
            <a:grpSpLocks/>
          </p:cNvGrpSpPr>
          <p:nvPr/>
        </p:nvGrpSpPr>
        <p:grpSpPr bwMode="auto">
          <a:xfrm>
            <a:off x="0" y="0"/>
            <a:ext cx="9144000" cy="1197352"/>
            <a:chOff x="0" y="0"/>
            <a:chExt cx="9144000" cy="1197352"/>
          </a:xfrm>
        </p:grpSpPr>
        <p:pic>
          <p:nvPicPr>
            <p:cNvPr id="36876" name="Picture 12" descr="top bar swoosh revised"/>
            <p:cNvPicPr>
              <a:picLocks noChangeAspect="1" noChangeArrowheads="1"/>
            </p:cNvPicPr>
            <p:nvPr/>
          </p:nvPicPr>
          <p:blipFill>
            <a:blip r:embed="rId3" cstate="print"/>
            <a:srcRect l="8847" t="16000"/>
            <a:stretch>
              <a:fillRect/>
            </a:stretch>
          </p:blipFill>
          <p:spPr bwMode="auto">
            <a:xfrm>
              <a:off x="533400" y="0"/>
              <a:ext cx="6357418" cy="4000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877" name="Picture 12" descr="top bar swoosh revised"/>
            <p:cNvPicPr>
              <a:picLocks noChangeAspect="1" noChangeArrowheads="1"/>
            </p:cNvPicPr>
            <p:nvPr/>
          </p:nvPicPr>
          <p:blipFill>
            <a:blip r:embed="rId3" cstate="print"/>
            <a:srcRect l="8847" t="16000"/>
            <a:stretch>
              <a:fillRect/>
            </a:stretch>
          </p:blipFill>
          <p:spPr bwMode="auto">
            <a:xfrm rot="10800000">
              <a:off x="2253182" y="0"/>
              <a:ext cx="6433618" cy="4000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6878" name="TextBox 1"/>
            <p:cNvSpPr txBox="1">
              <a:spLocks noChangeArrowheads="1"/>
            </p:cNvSpPr>
            <p:nvPr/>
          </p:nvSpPr>
          <p:spPr bwMode="auto">
            <a:xfrm>
              <a:off x="611762" y="304800"/>
              <a:ext cx="7891816" cy="892552"/>
            </a:xfrm>
            <a:prstGeom prst="rect">
              <a:avLst/>
            </a:prstGeom>
            <a:solidFill>
              <a:srgbClr val="002060"/>
            </a:solidFill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vi-VN" sz="2400" b="1" dirty="0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TRƯỜNG CAO ĐẲNG</a:t>
              </a:r>
              <a:r>
                <a:rPr lang="en-US" sz="2400" b="1" dirty="0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vi-VN" sz="2400" b="1" dirty="0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LÝ TỰ TRỌNG TP.HCM</a:t>
              </a:r>
              <a:endParaRPr lang="en-US" sz="2400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2600" b="1" dirty="0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KHOA </a:t>
              </a:r>
              <a:r>
                <a:rPr lang="en-US" sz="2600" b="1" dirty="0" err="1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KHOA</a:t>
              </a:r>
              <a:r>
                <a:rPr lang="en-US" sz="2600" b="1" dirty="0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 HỌC CƠ BẢN</a:t>
              </a:r>
              <a:r>
                <a:rPr lang="en-US" sz="2800" b="1" dirty="0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</a:p>
          </p:txBody>
        </p:sp>
        <p:sp>
          <p:nvSpPr>
            <p:cNvPr id="15" name="Rounded Rectangle 14"/>
            <p:cNvSpPr/>
            <p:nvPr/>
          </p:nvSpPr>
          <p:spPr bwMode="auto">
            <a:xfrm>
              <a:off x="0" y="27296"/>
              <a:ext cx="609600" cy="558800"/>
            </a:xfrm>
            <a:prstGeom prst="roundRect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algn="ctr">
                <a:defRPr/>
              </a:pPr>
              <a:endParaRPr lang="en-US" kern="0">
                <a:solidFill>
                  <a:sysClr val="windowText" lastClr="000000"/>
                </a:solidFill>
                <a:latin typeface="Perpetua"/>
              </a:endParaRPr>
            </a:p>
          </p:txBody>
        </p:sp>
        <p:sp>
          <p:nvSpPr>
            <p:cNvPr id="17" name="Rounded Rectangle 16"/>
            <p:cNvSpPr/>
            <p:nvPr/>
          </p:nvSpPr>
          <p:spPr bwMode="auto">
            <a:xfrm>
              <a:off x="8534400" y="27296"/>
              <a:ext cx="609600" cy="558800"/>
            </a:xfrm>
            <a:prstGeom prst="roundRect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algn="ctr">
                <a:defRPr/>
              </a:pPr>
              <a:endParaRPr lang="en-US" kern="0">
                <a:solidFill>
                  <a:sysClr val="windowText" lastClr="000000"/>
                </a:solidFill>
                <a:latin typeface="Perpetua"/>
              </a:endParaRPr>
            </a:p>
          </p:txBody>
        </p:sp>
      </p:grpSp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74813C29-89E1-4114-9D79-7059DA1FC9A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858" t="10047" r="6061" b="14360"/>
          <a:stretch/>
        </p:blipFill>
        <p:spPr>
          <a:xfrm>
            <a:off x="2362200" y="1500717"/>
            <a:ext cx="4191000" cy="1166283"/>
          </a:xfrm>
          <a:prstGeom prst="rect">
            <a:avLst/>
          </a:prstGeom>
        </p:spPr>
      </p:pic>
      <p:sp>
        <p:nvSpPr>
          <p:cNvPr id="29" name="TextBox 3">
            <a:extLst>
              <a:ext uri="{FF2B5EF4-FFF2-40B4-BE49-F238E27FC236}">
                <a16:creationId xmlns="" xmlns:a16="http://schemas.microsoft.com/office/drawing/2014/main" id="{ACBEF02D-A005-41F5-AA1F-2CF9CFD854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" y="2990850"/>
            <a:ext cx="8382000" cy="1631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 PHẦN</a:t>
            </a:r>
          </a:p>
          <a:p>
            <a:pPr algn="ctr" eaLnBrk="1" hangingPunct="1"/>
            <a:r>
              <a:rPr lang="en-US" altLang="en-US" sz="4400" b="1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HÓA HỌC </a:t>
            </a:r>
            <a:r>
              <a:rPr lang="en-US" altLang="en-US" sz="4400" b="1" dirty="0" smtClean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altLang="en-US" sz="4400" b="1" dirty="0">
              <a:solidFill>
                <a:srgbClr val="008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endParaRPr lang="en-US" altLang="en-US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TextBox 4">
            <a:extLst>
              <a:ext uri="{FF2B5EF4-FFF2-40B4-BE49-F238E27FC236}">
                <a16:creationId xmlns="" xmlns:a16="http://schemas.microsoft.com/office/drawing/2014/main" id="{C1DEC496-B31C-4B96-BFC4-686869BAC7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28800" y="5105400"/>
            <a:ext cx="5715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 b="1" dirty="0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GV: NGUYỄN PHƯƠNG HÀ</a:t>
            </a:r>
            <a:endParaRPr lang="en-US" altLang="en-US" sz="2800" b="1" dirty="0">
              <a:solidFill>
                <a:srgbClr val="1909E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1" name="Picture 27" descr="Hoja Carta2">
            <a:extLst>
              <a:ext uri="{FF2B5EF4-FFF2-40B4-BE49-F238E27FC236}">
                <a16:creationId xmlns="" xmlns:a16="http://schemas.microsoft.com/office/drawing/2014/main" id="{197C41FE-0B69-45D9-8BDA-D6C1DEF002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" name="Rectangle 32">
            <a:extLst>
              <a:ext uri="{FF2B5EF4-FFF2-40B4-BE49-F238E27FC236}">
                <a16:creationId xmlns="" xmlns:a16="http://schemas.microsoft.com/office/drawing/2014/main" id="{2FF4DE44-506B-4376-AFCD-BCC7E80CB583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cut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vi-VN" sz="3000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3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533400" y="0"/>
            <a:ext cx="63574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11751"/>
            <a:ext cx="64336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" name="Rounded Rectangle 35"/>
          <p:cNvSpPr/>
          <p:nvPr/>
        </p:nvSpPr>
        <p:spPr bwMode="auto">
          <a:xfrm>
            <a:off x="0" y="27296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algn="ctr">
              <a:defRPr/>
            </a:pPr>
            <a:endParaRPr lang="en-US" kern="0">
              <a:solidFill>
                <a:sysClr val="windowText" lastClr="000000"/>
              </a:solidFill>
              <a:latin typeface="Perpetua"/>
            </a:endParaRPr>
          </a:p>
        </p:txBody>
      </p:sp>
      <p:sp>
        <p:nvSpPr>
          <p:cNvPr id="38" name="Rounded Rectangle 37"/>
          <p:cNvSpPr/>
          <p:nvPr/>
        </p:nvSpPr>
        <p:spPr bwMode="auto">
          <a:xfrm>
            <a:off x="8534400" y="27296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algn="ctr">
              <a:defRPr/>
            </a:pPr>
            <a:endParaRPr lang="en-US" kern="0">
              <a:solidFill>
                <a:sysClr val="windowText" lastClr="000000"/>
              </a:solidFill>
              <a:latin typeface="Perpetua"/>
            </a:endParaRPr>
          </a:p>
        </p:txBody>
      </p:sp>
      <p:grpSp>
        <p:nvGrpSpPr>
          <p:cNvPr id="3" name="Group 29"/>
          <p:cNvGrpSpPr>
            <a:grpSpLocks/>
          </p:cNvGrpSpPr>
          <p:nvPr/>
        </p:nvGrpSpPr>
        <p:grpSpPr bwMode="auto">
          <a:xfrm>
            <a:off x="6350" y="1600200"/>
            <a:ext cx="9047539" cy="1676400"/>
            <a:chOff x="6114" y="1219200"/>
            <a:chExt cx="9047773" cy="1676400"/>
          </a:xfrm>
        </p:grpSpPr>
        <p:pic>
          <p:nvPicPr>
            <p:cNvPr id="49164" name="Picture 27" descr="C:\Documents and Settings\HP\My Documents\My Pictures\90144_chemistry_flasks.jpg"/>
            <p:cNvPicPr>
              <a:picLocks noChangeAspect="1" noChangeArrowheads="1"/>
            </p:cNvPicPr>
            <p:nvPr/>
          </p:nvPicPr>
          <p:blipFill>
            <a:blip r:embed="rId4" cstate="print"/>
            <a:srcRect t="13698"/>
            <a:stretch>
              <a:fillRect/>
            </a:stretch>
          </p:blipFill>
          <p:spPr bwMode="auto">
            <a:xfrm>
              <a:off x="3156144" y="1295400"/>
              <a:ext cx="1383446" cy="1524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9166" name="Picture 15" descr="http://www.faqs.org/photos/genetically-modified-foods-2091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7862478" y="1295400"/>
              <a:ext cx="1191409" cy="155328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9167" name="Picture 19" descr="http://www.foodscience.unimelb.edu.au/images/bacteria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5530373" y="1271516"/>
              <a:ext cx="1676400" cy="15043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9168" name="Picture 15" descr="http://technologylodging.com/wp-content/uploads/2011/01/food-biotech1.jpg"/>
            <p:cNvPicPr>
              <a:picLocks noChangeAspect="1" noChangeArrowheads="1"/>
            </p:cNvPicPr>
            <p:nvPr/>
          </p:nvPicPr>
          <p:blipFill>
            <a:blip r:embed="rId7" cstate="print"/>
            <a:srcRect b="5893"/>
            <a:stretch>
              <a:fillRect/>
            </a:stretch>
          </p:blipFill>
          <p:spPr bwMode="auto">
            <a:xfrm>
              <a:off x="6114" y="1219200"/>
              <a:ext cx="2159248" cy="16764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3" name="AutoShape 52">
            <a:extLst>
              <a:ext uri="{FF2B5EF4-FFF2-40B4-BE49-F238E27FC236}">
                <a16:creationId xmlns="" xmlns:a16="http://schemas.microsoft.com/office/drawing/2014/main" id="{71ED6B33-CA8C-4AF1-84AF-A6FBA0052576}"/>
              </a:ext>
            </a:extLst>
          </p:cNvPr>
          <p:cNvSpPr>
            <a:spLocks noChangeArrowheads="1"/>
          </p:cNvSpPr>
          <p:nvPr/>
        </p:nvSpPr>
        <p:spPr bwMode="gray">
          <a:xfrm>
            <a:off x="76200" y="4470400"/>
            <a:ext cx="8915400" cy="1168400"/>
          </a:xfrm>
          <a:prstGeom prst="roundRect">
            <a:avLst>
              <a:gd name="adj" fmla="val 50000"/>
            </a:avLst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en-US" sz="3600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3600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smtClean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67. AMINO AXIT </a:t>
            </a:r>
            <a:endParaRPr lang="vi-VN" sz="3600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AutoShape 52">
            <a:extLst>
              <a:ext uri="{FF2B5EF4-FFF2-40B4-BE49-F238E27FC236}">
                <a16:creationId xmlns="" xmlns:a16="http://schemas.microsoft.com/office/drawing/2014/main" id="{2E7D4C3B-75B2-4413-9BC2-7D7F73B6FD7A}"/>
              </a:ext>
            </a:extLst>
          </p:cNvPr>
          <p:cNvSpPr>
            <a:spLocks noChangeArrowheads="1"/>
          </p:cNvSpPr>
          <p:nvPr/>
        </p:nvSpPr>
        <p:spPr bwMode="gray">
          <a:xfrm>
            <a:off x="838200" y="3581400"/>
            <a:ext cx="7620000" cy="812800"/>
          </a:xfrm>
          <a:prstGeom prst="roundRect">
            <a:avLst>
              <a:gd name="adj" fmla="val 50000"/>
            </a:avLst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vi-VN" sz="24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Chương XVIII.  AMIN – AMINO AXIT - PROTEIN</a:t>
            </a:r>
            <a:endParaRPr lang="en-US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56889A03-9E4F-44C5-B8E7-30A84D7067F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480697" y="381000"/>
            <a:ext cx="3973384" cy="1110466"/>
          </a:xfrm>
          <a:prstGeom prst="rect">
            <a:avLst/>
          </a:prstGeom>
        </p:spPr>
      </p:pic>
      <p:pic>
        <p:nvPicPr>
          <p:cNvPr id="30" name="Picture 27" descr="Hoja Carta2">
            <a:extLst>
              <a:ext uri="{FF2B5EF4-FFF2-40B4-BE49-F238E27FC236}">
                <a16:creationId xmlns="" xmlns:a16="http://schemas.microsoft.com/office/drawing/2014/main" id="{5DD8CDBB-6C27-4BBC-AD8E-D803DD06F4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Rectangle 31">
            <a:extLst>
              <a:ext uri="{FF2B5EF4-FFF2-40B4-BE49-F238E27FC236}">
                <a16:creationId xmlns="" xmlns:a16="http://schemas.microsoft.com/office/drawing/2014/main" id="{F172DDB2-CD95-48C6-B46F-549BBB0DEA96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vi-VN" sz="3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grpSp>
        <p:nvGrpSpPr>
          <p:cNvPr id="70" name="Group 3"/>
          <p:cNvGrpSpPr>
            <a:grpSpLocks/>
          </p:cNvGrpSpPr>
          <p:nvPr/>
        </p:nvGrpSpPr>
        <p:grpSpPr bwMode="auto">
          <a:xfrm>
            <a:off x="76200" y="1371600"/>
            <a:ext cx="762000" cy="665163"/>
            <a:chOff x="1110" y="2656"/>
            <a:chExt cx="1549" cy="1351"/>
          </a:xfrm>
        </p:grpSpPr>
        <p:sp>
          <p:nvSpPr>
            <p:cNvPr id="71" name="AutoShape 4"/>
            <p:cNvSpPr>
              <a:spLocks noChangeArrowheads="1"/>
            </p:cNvSpPr>
            <p:nvPr/>
          </p:nvSpPr>
          <p:spPr bwMode="gray">
            <a:xfrm>
              <a:off x="1123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2" name="AutoShape 5"/>
            <p:cNvSpPr>
              <a:spLocks noChangeArrowheads="1"/>
            </p:cNvSpPr>
            <p:nvPr/>
          </p:nvSpPr>
          <p:spPr bwMode="gray">
            <a:xfrm>
              <a:off x="1110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3" name="AutoShape 6"/>
            <p:cNvSpPr>
              <a:spLocks noChangeArrowheads="1"/>
            </p:cNvSpPr>
            <p:nvPr/>
          </p:nvSpPr>
          <p:spPr bwMode="gray">
            <a:xfrm>
              <a:off x="1200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rgbClr val="E2D700">
                    <a:gamma/>
                    <a:shade val="46275"/>
                    <a:invGamma/>
                  </a:srgbClr>
                </a:gs>
                <a:gs pos="100000">
                  <a:srgbClr val="E2D700"/>
                </a:gs>
              </a:gsLst>
              <a:lin ang="2700000" scaled="1"/>
            </a:gradFill>
            <a:ln w="9525">
              <a:solidFill>
                <a:sysClr val="windowText" lastClr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74" name="Group 7"/>
          <p:cNvGrpSpPr>
            <a:grpSpLocks/>
          </p:cNvGrpSpPr>
          <p:nvPr/>
        </p:nvGrpSpPr>
        <p:grpSpPr bwMode="auto">
          <a:xfrm>
            <a:off x="111125" y="2362200"/>
            <a:ext cx="762000" cy="665163"/>
            <a:chOff x="3174" y="2656"/>
            <a:chExt cx="1549" cy="1351"/>
          </a:xfrm>
        </p:grpSpPr>
        <p:sp>
          <p:nvSpPr>
            <p:cNvPr id="75" name="AutoShape 8"/>
            <p:cNvSpPr>
              <a:spLocks noChangeArrowheads="1"/>
            </p:cNvSpPr>
            <p:nvPr/>
          </p:nvSpPr>
          <p:spPr bwMode="gray">
            <a:xfrm>
              <a:off x="3187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6" name="AutoShape 9"/>
            <p:cNvSpPr>
              <a:spLocks noChangeArrowheads="1"/>
            </p:cNvSpPr>
            <p:nvPr/>
          </p:nvSpPr>
          <p:spPr bwMode="gray">
            <a:xfrm>
              <a:off x="3174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7" name="AutoShape 10"/>
            <p:cNvSpPr>
              <a:spLocks noChangeArrowheads="1"/>
            </p:cNvSpPr>
            <p:nvPr/>
          </p:nvSpPr>
          <p:spPr bwMode="gray">
            <a:xfrm>
              <a:off x="3264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rgbClr val="0F6FC6">
                    <a:gamma/>
                    <a:shade val="46275"/>
                    <a:invGamma/>
                  </a:srgbClr>
                </a:gs>
                <a:gs pos="100000">
                  <a:srgbClr val="0F6FC6"/>
                </a:gs>
              </a:gsLst>
              <a:lin ang="2700000" scaled="1"/>
            </a:gradFill>
            <a:ln w="9525">
              <a:solidFill>
                <a:sysClr val="windowText" lastClr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78" name="Line 11"/>
          <p:cNvSpPr>
            <a:spLocks noChangeShapeType="1"/>
          </p:cNvSpPr>
          <p:nvPr/>
        </p:nvSpPr>
        <p:spPr bwMode="auto">
          <a:xfrm>
            <a:off x="685799" y="1998663"/>
            <a:ext cx="8077201" cy="0"/>
          </a:xfrm>
          <a:prstGeom prst="line">
            <a:avLst/>
          </a:prstGeom>
          <a:noFill/>
          <a:ln w="25400">
            <a:solidFill>
              <a:srgbClr val="04617B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9" name="Text Box 12"/>
          <p:cNvSpPr txBox="1">
            <a:spLocks noChangeArrowheads="1"/>
          </p:cNvSpPr>
          <p:nvPr/>
        </p:nvSpPr>
        <p:spPr bwMode="auto">
          <a:xfrm>
            <a:off x="790530" y="1413888"/>
            <a:ext cx="1906291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Khái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niệm</a:t>
            </a:r>
            <a:endParaRPr lang="vi-VN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0" name="Text Box 13"/>
          <p:cNvSpPr txBox="1">
            <a:spLocks noChangeArrowheads="1"/>
          </p:cNvSpPr>
          <p:nvPr/>
        </p:nvSpPr>
        <p:spPr bwMode="gray">
          <a:xfrm>
            <a:off x="255588" y="1389063"/>
            <a:ext cx="388937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sz="3200" b="1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1</a:t>
            </a:r>
          </a:p>
        </p:txBody>
      </p:sp>
      <p:sp>
        <p:nvSpPr>
          <p:cNvPr id="82" name="Text Box 15"/>
          <p:cNvSpPr txBox="1">
            <a:spLocks noChangeArrowheads="1"/>
          </p:cNvSpPr>
          <p:nvPr/>
        </p:nvSpPr>
        <p:spPr bwMode="auto">
          <a:xfrm>
            <a:off x="831850" y="2366963"/>
            <a:ext cx="6254750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Cấu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tử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tính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học</a:t>
            </a:r>
          </a:p>
        </p:txBody>
      </p:sp>
      <p:sp>
        <p:nvSpPr>
          <p:cNvPr id="83" name="Text Box 16"/>
          <p:cNvSpPr txBox="1">
            <a:spLocks noChangeArrowheads="1"/>
          </p:cNvSpPr>
          <p:nvPr/>
        </p:nvSpPr>
        <p:spPr bwMode="gray">
          <a:xfrm>
            <a:off x="290513" y="2379663"/>
            <a:ext cx="388937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sz="3200" b="1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2</a:t>
            </a:r>
          </a:p>
        </p:txBody>
      </p:sp>
      <p:sp>
        <p:nvSpPr>
          <p:cNvPr id="91" name="Text Box 31"/>
          <p:cNvSpPr txBox="1">
            <a:spLocks noChangeArrowheads="1"/>
          </p:cNvSpPr>
          <p:nvPr/>
        </p:nvSpPr>
        <p:spPr bwMode="auto">
          <a:xfrm>
            <a:off x="1660525" y="72231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335338"/>
              </a:solidFill>
              <a:effectLst/>
              <a:uLnTx/>
              <a:uFillTx/>
            </a:endParaRPr>
          </a:p>
        </p:txBody>
      </p:sp>
      <p:pic>
        <p:nvPicPr>
          <p:cNvPr id="92" name="Picture 8" descr="1.png"/>
          <p:cNvPicPr>
            <a:picLocks noChangeAspect="1"/>
          </p:cNvPicPr>
          <p:nvPr/>
        </p:nvPicPr>
        <p:blipFill>
          <a:blip r:embed="rId4" cstate="print"/>
          <a:srcRect l="20313" t="43651" r="32813" b="41068"/>
          <a:stretch>
            <a:fillRect/>
          </a:stretch>
        </p:blipFill>
        <p:spPr bwMode="auto">
          <a:xfrm>
            <a:off x="0" y="609600"/>
            <a:ext cx="2286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3" name="Rectangle 3"/>
          <p:cNvSpPr>
            <a:spLocks noChangeArrowheads="1"/>
          </p:cNvSpPr>
          <p:nvPr/>
        </p:nvSpPr>
        <p:spPr bwMode="auto">
          <a:xfrm>
            <a:off x="2743200" y="533400"/>
            <a:ext cx="3581400" cy="707886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4000" b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NỘI DUNG </a:t>
            </a:r>
          </a:p>
        </p:txBody>
      </p:sp>
      <p:pic>
        <p:nvPicPr>
          <p:cNvPr id="94" name="Picture 8" descr="1.png"/>
          <p:cNvPicPr>
            <a:picLocks noChangeAspect="1"/>
          </p:cNvPicPr>
          <p:nvPr/>
        </p:nvPicPr>
        <p:blipFill>
          <a:blip r:embed="rId4" cstate="print"/>
          <a:srcRect l="20313" t="43651" r="32813" b="41068"/>
          <a:stretch>
            <a:fillRect/>
          </a:stretch>
        </p:blipFill>
        <p:spPr bwMode="auto">
          <a:xfrm>
            <a:off x="6858000" y="609600"/>
            <a:ext cx="2286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" name="Text Box 15">
            <a:extLst>
              <a:ext uri="{FF2B5EF4-FFF2-40B4-BE49-F238E27FC236}">
                <a16:creationId xmlns="" xmlns:a16="http://schemas.microsoft.com/office/drawing/2014/main" id="{9F73CCFD-59A4-4F67-A8D7-F2B83C61A2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9690" y="3357563"/>
            <a:ext cx="5788391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2.1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Cấu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tử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52" name="Text Box 15">
            <a:extLst>
              <a:ext uri="{FF2B5EF4-FFF2-40B4-BE49-F238E27FC236}">
                <a16:creationId xmlns="" xmlns:a16="http://schemas.microsoft.com/office/drawing/2014/main" id="{9E4B9333-9608-4464-B129-57EF0DFA50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9690" y="4424363"/>
            <a:ext cx="5276309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2.2. Tính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học</a:t>
            </a:r>
          </a:p>
        </p:txBody>
      </p:sp>
      <p:pic>
        <p:nvPicPr>
          <p:cNvPr id="56" name="Picture 27" descr="Hoja Carta2">
            <a:extLst>
              <a:ext uri="{FF2B5EF4-FFF2-40B4-BE49-F238E27FC236}">
                <a16:creationId xmlns="" xmlns:a16="http://schemas.microsoft.com/office/drawing/2014/main" id="{283C1473-0A87-49D9-9DDA-4DB0601998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8" name="Rectangle 57">
            <a:extLst>
              <a:ext uri="{FF2B5EF4-FFF2-40B4-BE49-F238E27FC236}">
                <a16:creationId xmlns="" xmlns:a16="http://schemas.microsoft.com/office/drawing/2014/main" id="{129CDCE3-0F29-4EBD-8D2B-45A29F22E1BD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4" name="Line 11">
            <a:extLst>
              <a:ext uri="{FF2B5EF4-FFF2-40B4-BE49-F238E27FC236}">
                <a16:creationId xmlns="" xmlns:a16="http://schemas.microsoft.com/office/drawing/2014/main" id="{1E22E3C9-81D5-44E1-9491-8109F2E79B3F}"/>
              </a:ext>
            </a:extLst>
          </p:cNvPr>
          <p:cNvSpPr>
            <a:spLocks noChangeShapeType="1"/>
          </p:cNvSpPr>
          <p:nvPr/>
        </p:nvSpPr>
        <p:spPr bwMode="auto">
          <a:xfrm>
            <a:off x="761999" y="3013675"/>
            <a:ext cx="8077201" cy="0"/>
          </a:xfrm>
          <a:prstGeom prst="line">
            <a:avLst/>
          </a:prstGeom>
          <a:noFill/>
          <a:ln w="25400">
            <a:solidFill>
              <a:srgbClr val="04617B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45" name="Line 11">
            <a:extLst>
              <a:ext uri="{FF2B5EF4-FFF2-40B4-BE49-F238E27FC236}">
                <a16:creationId xmlns="" xmlns:a16="http://schemas.microsoft.com/office/drawing/2014/main" id="{4E1C0398-197F-4CDF-BDB5-69B179F48B51}"/>
              </a:ext>
            </a:extLst>
          </p:cNvPr>
          <p:cNvSpPr>
            <a:spLocks noChangeShapeType="1"/>
          </p:cNvSpPr>
          <p:nvPr/>
        </p:nvSpPr>
        <p:spPr bwMode="auto">
          <a:xfrm>
            <a:off x="761999" y="3970549"/>
            <a:ext cx="8077201" cy="0"/>
          </a:xfrm>
          <a:prstGeom prst="line">
            <a:avLst/>
          </a:prstGeom>
          <a:noFill/>
          <a:ln w="25400">
            <a:solidFill>
              <a:srgbClr val="04617B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46" name="Line 11">
            <a:extLst>
              <a:ext uri="{FF2B5EF4-FFF2-40B4-BE49-F238E27FC236}">
                <a16:creationId xmlns="" xmlns:a16="http://schemas.microsoft.com/office/drawing/2014/main" id="{784DECAF-23A5-4BBE-84CA-D31B9B50B4C5}"/>
              </a:ext>
            </a:extLst>
          </p:cNvPr>
          <p:cNvSpPr>
            <a:spLocks noChangeShapeType="1"/>
          </p:cNvSpPr>
          <p:nvPr/>
        </p:nvSpPr>
        <p:spPr bwMode="auto">
          <a:xfrm>
            <a:off x="761999" y="5041186"/>
            <a:ext cx="8077201" cy="0"/>
          </a:xfrm>
          <a:prstGeom prst="line">
            <a:avLst/>
          </a:prstGeom>
          <a:noFill/>
          <a:ln w="25400">
            <a:solidFill>
              <a:srgbClr val="04617B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pSp>
        <p:nvGrpSpPr>
          <p:cNvPr id="43" name="Group 7">
            <a:extLst>
              <a:ext uri="{FF2B5EF4-FFF2-40B4-BE49-F238E27FC236}">
                <a16:creationId xmlns="" xmlns:a16="http://schemas.microsoft.com/office/drawing/2014/main" id="{460854DE-AC73-446A-A3E9-61D3036B91F1}"/>
              </a:ext>
            </a:extLst>
          </p:cNvPr>
          <p:cNvGrpSpPr>
            <a:grpSpLocks/>
          </p:cNvGrpSpPr>
          <p:nvPr/>
        </p:nvGrpSpPr>
        <p:grpSpPr bwMode="auto">
          <a:xfrm>
            <a:off x="76200" y="5486400"/>
            <a:ext cx="762000" cy="665163"/>
            <a:chOff x="3174" y="2656"/>
            <a:chExt cx="1549" cy="1351"/>
          </a:xfrm>
          <a:solidFill>
            <a:schemeClr val="accent6">
              <a:lumMod val="75000"/>
            </a:schemeClr>
          </a:solidFill>
        </p:grpSpPr>
        <p:sp>
          <p:nvSpPr>
            <p:cNvPr id="51" name="AutoShape 8">
              <a:extLst>
                <a:ext uri="{FF2B5EF4-FFF2-40B4-BE49-F238E27FC236}">
                  <a16:creationId xmlns="" xmlns:a16="http://schemas.microsoft.com/office/drawing/2014/main" id="{F704DA27-0B9C-45BD-B4F1-6B37ABFA9A4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3187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4" name="AutoShape 9">
              <a:extLst>
                <a:ext uri="{FF2B5EF4-FFF2-40B4-BE49-F238E27FC236}">
                  <a16:creationId xmlns="" xmlns:a16="http://schemas.microsoft.com/office/drawing/2014/main" id="{7F34CB52-51F2-41F5-A111-BCE7661177BF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3174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pFill/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5" name="AutoShape 10">
              <a:extLst>
                <a:ext uri="{FF2B5EF4-FFF2-40B4-BE49-F238E27FC236}">
                  <a16:creationId xmlns="" xmlns:a16="http://schemas.microsoft.com/office/drawing/2014/main" id="{B3D5757F-CD4F-46F6-A367-329E04988E1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3264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pFill/>
            <a:ln w="9525">
              <a:solidFill>
                <a:sysClr val="windowText" lastClr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60" name="Text Box 15">
            <a:extLst>
              <a:ext uri="{FF2B5EF4-FFF2-40B4-BE49-F238E27FC236}">
                <a16:creationId xmlns="" xmlns:a16="http://schemas.microsoft.com/office/drawing/2014/main" id="{9E4B9333-9608-4464-B129-57EF0DFA50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9690" y="5491163"/>
            <a:ext cx="5276309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vi-VN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Ứng dụng</a:t>
            </a:r>
            <a:endParaRPr lang="en-US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" name="Text Box 16">
            <a:extLst>
              <a:ext uri="{FF2B5EF4-FFF2-40B4-BE49-F238E27FC236}">
                <a16:creationId xmlns="" xmlns:a16="http://schemas.microsoft.com/office/drawing/2014/main" id="{67E0F8B4-B5F6-4BE9-9FF8-1AA397206AC3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277897" y="5503863"/>
            <a:ext cx="389851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sz="32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endParaRPr lang="en-US" sz="3200" b="1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2" name="Line 11">
            <a:extLst>
              <a:ext uri="{FF2B5EF4-FFF2-40B4-BE49-F238E27FC236}">
                <a16:creationId xmlns="" xmlns:a16="http://schemas.microsoft.com/office/drawing/2014/main" id="{784DECAF-23A5-4BBE-84CA-D31B9B50B4C5}"/>
              </a:ext>
            </a:extLst>
          </p:cNvPr>
          <p:cNvSpPr>
            <a:spLocks noChangeShapeType="1"/>
          </p:cNvSpPr>
          <p:nvPr/>
        </p:nvSpPr>
        <p:spPr bwMode="auto">
          <a:xfrm>
            <a:off x="761999" y="6107986"/>
            <a:ext cx="8077201" cy="0"/>
          </a:xfrm>
          <a:prstGeom prst="line">
            <a:avLst/>
          </a:prstGeom>
          <a:noFill/>
          <a:ln w="25400">
            <a:solidFill>
              <a:srgbClr val="04617B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</p:cSld>
  <p:clrMapOvr>
    <a:masterClrMapping/>
  </p:clrMapOvr>
  <p:transition advClick="0">
    <p:pull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vi-VN" sz="3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3" name="Rectangle 1"/>
          <p:cNvSpPr>
            <a:spLocks noChangeArrowheads="1"/>
          </p:cNvSpPr>
          <p:nvPr/>
        </p:nvSpPr>
        <p:spPr bwMode="auto">
          <a:xfrm>
            <a:off x="228600" y="1252953"/>
            <a:ext cx="8610600" cy="32932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it-IT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Sau khi học xong bài này, học sinh có khả năng:</a:t>
            </a:r>
          </a:p>
          <a:p>
            <a:pPr eaLnBrk="0" hangingPunct="0"/>
            <a:r>
              <a:rPr lang="vi-VN" sz="28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Kiến Thức</a:t>
            </a:r>
            <a:r>
              <a:rPr lang="vi-VN" sz="2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en-US" sz="2800" b="1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endParaRPr lang="en-US" sz="1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 typeface="Wingdings" pitchFamily="2" charset="2"/>
              <a:buChar char="ü"/>
            </a:pP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bày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được k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hái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niệm, đặc điểm cấu tạo phân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tử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ứng dụng quan trọng của amino axit.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endParaRPr lang="en-US" sz="1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 typeface="Wingdings" pitchFamily="2" charset="2"/>
              <a:buChar char="ü"/>
            </a:pP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Giải thích được các tính chất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amino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axit từ cấu tạo phân tử.</a:t>
            </a:r>
          </a:p>
        </p:txBody>
      </p:sp>
      <p:grpSp>
        <p:nvGrpSpPr>
          <p:cNvPr id="15" name="Group 4"/>
          <p:cNvGrpSpPr>
            <a:grpSpLocks/>
          </p:cNvGrpSpPr>
          <p:nvPr/>
        </p:nvGrpSpPr>
        <p:grpSpPr bwMode="auto">
          <a:xfrm>
            <a:off x="685800" y="304800"/>
            <a:ext cx="7772400" cy="6172200"/>
            <a:chOff x="990600" y="1143000"/>
            <a:chExt cx="7772400" cy="6172200"/>
          </a:xfrm>
        </p:grpSpPr>
        <p:sp>
          <p:nvSpPr>
            <p:cNvPr id="17" name="Rounded Rectangle 16"/>
            <p:cNvSpPr/>
            <p:nvPr/>
          </p:nvSpPr>
          <p:spPr>
            <a:xfrm>
              <a:off x="990600" y="57150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9" name="Rounded Rectangle 18"/>
            <p:cNvSpPr/>
            <p:nvPr/>
          </p:nvSpPr>
          <p:spPr>
            <a:xfrm>
              <a:off x="1524000" y="61722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0" name="Rounded Rectangle 19"/>
            <p:cNvSpPr/>
            <p:nvPr/>
          </p:nvSpPr>
          <p:spPr>
            <a:xfrm>
              <a:off x="3721100" y="1143000"/>
              <a:ext cx="2159000" cy="762000"/>
            </a:xfrm>
            <a:prstGeom prst="roundRect">
              <a:avLst/>
            </a:prstGeom>
            <a:solidFill>
              <a:srgbClr val="FFC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1" name="Rounded Rectangle 20"/>
            <p:cNvSpPr/>
            <p:nvPr/>
          </p:nvSpPr>
          <p:spPr>
            <a:xfrm>
              <a:off x="2057400" y="67056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8" name="Rounded Rectangle 27"/>
            <p:cNvSpPr/>
            <p:nvPr/>
          </p:nvSpPr>
          <p:spPr>
            <a:xfrm>
              <a:off x="8153400" y="57150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0" name="Rounded Rectangle 29"/>
            <p:cNvSpPr/>
            <p:nvPr/>
          </p:nvSpPr>
          <p:spPr>
            <a:xfrm>
              <a:off x="7620000" y="62484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3" name="Rounded Rectangle 32"/>
            <p:cNvSpPr/>
            <p:nvPr/>
          </p:nvSpPr>
          <p:spPr>
            <a:xfrm>
              <a:off x="7086600" y="67564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34" name="Rectangle 4"/>
          <p:cNvSpPr>
            <a:spLocks noChangeArrowheads="1"/>
          </p:cNvSpPr>
          <p:nvPr/>
        </p:nvSpPr>
        <p:spPr bwMode="auto">
          <a:xfrm>
            <a:off x="3373438" y="381000"/>
            <a:ext cx="22653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it-IT" sz="3200" b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MỤC TIÊU</a:t>
            </a:r>
            <a:endParaRPr lang="en-US" sz="3200" b="1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7" name="Picture 46" descr="http://www.set-edu.com/web%20/images/english/target-marke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29000" y="4876800"/>
            <a:ext cx="1652588" cy="1428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27" descr="Hoja Carta2">
            <a:extLst>
              <a:ext uri="{FF2B5EF4-FFF2-40B4-BE49-F238E27FC236}">
                <a16:creationId xmlns="" xmlns:a16="http://schemas.microsoft.com/office/drawing/2014/main" id="{CBEF650F-20CC-4294-AEE8-25E0E631F8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" name="Rectangle 34">
            <a:extLst>
              <a:ext uri="{FF2B5EF4-FFF2-40B4-BE49-F238E27FC236}">
                <a16:creationId xmlns="" xmlns:a16="http://schemas.microsoft.com/office/drawing/2014/main" id="{C0504970-0108-4A3B-8504-887F04B7468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newsfla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vi-VN" sz="3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4" name="Rectangle 1"/>
          <p:cNvSpPr>
            <a:spLocks noChangeArrowheads="1"/>
          </p:cNvSpPr>
          <p:nvPr/>
        </p:nvSpPr>
        <p:spPr bwMode="auto">
          <a:xfrm>
            <a:off x="304800" y="1400374"/>
            <a:ext cx="8610600" cy="30777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it-IT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Sau khi học xong bài này, học sinh có khả năng:</a:t>
            </a:r>
          </a:p>
          <a:p>
            <a:pPr eaLnBrk="0" hangingPunct="0">
              <a:lnSpc>
                <a:spcPct val="150000"/>
              </a:lnSpc>
            </a:pPr>
            <a:r>
              <a:rPr lang="vi-VN" sz="28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Kỹ năng</a:t>
            </a:r>
            <a:r>
              <a:rPr lang="vi-VN" sz="2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en-US" sz="2800" b="1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endParaRPr lang="en-US" sz="1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 typeface="Wingdings" pitchFamily="2" charset="2"/>
              <a:buChar char="ü"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Phân biệt và gọi tên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được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amino axit.</a:t>
            </a:r>
          </a:p>
          <a:p>
            <a:pPr eaLnBrk="0" hangingPunct="0"/>
            <a:endParaRPr lang="en-US" sz="16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 typeface="Wingdings" pitchFamily="2" charset="2"/>
              <a:buChar char="ü"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Vận dụng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được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tính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chất hóa học của amino axit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giải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được các bài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amino axit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6" name="Group 4"/>
          <p:cNvGrpSpPr>
            <a:grpSpLocks/>
          </p:cNvGrpSpPr>
          <p:nvPr/>
        </p:nvGrpSpPr>
        <p:grpSpPr bwMode="auto">
          <a:xfrm>
            <a:off x="685800" y="304800"/>
            <a:ext cx="7772400" cy="6324600"/>
            <a:chOff x="990600" y="1143000"/>
            <a:chExt cx="7772400" cy="6324600"/>
          </a:xfrm>
        </p:grpSpPr>
        <p:sp>
          <p:nvSpPr>
            <p:cNvPr id="21" name="Rounded Rectangle 20"/>
            <p:cNvSpPr/>
            <p:nvPr/>
          </p:nvSpPr>
          <p:spPr>
            <a:xfrm>
              <a:off x="990600" y="58674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Rounded Rectangle 21"/>
            <p:cNvSpPr/>
            <p:nvPr/>
          </p:nvSpPr>
          <p:spPr>
            <a:xfrm>
              <a:off x="1524000" y="63246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Rounded Rectangle 22"/>
            <p:cNvSpPr/>
            <p:nvPr/>
          </p:nvSpPr>
          <p:spPr>
            <a:xfrm>
              <a:off x="3721100" y="1143000"/>
              <a:ext cx="2159000" cy="762000"/>
            </a:xfrm>
            <a:prstGeom prst="roundRect">
              <a:avLst/>
            </a:prstGeom>
            <a:solidFill>
              <a:srgbClr val="FFC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4" name="Rounded Rectangle 23"/>
            <p:cNvSpPr/>
            <p:nvPr/>
          </p:nvSpPr>
          <p:spPr>
            <a:xfrm>
              <a:off x="2057400" y="68580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8" name="Rounded Rectangle 27"/>
            <p:cNvSpPr/>
            <p:nvPr/>
          </p:nvSpPr>
          <p:spPr>
            <a:xfrm>
              <a:off x="8153400" y="58674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3" name="Rounded Rectangle 32"/>
            <p:cNvSpPr/>
            <p:nvPr/>
          </p:nvSpPr>
          <p:spPr>
            <a:xfrm>
              <a:off x="7620000" y="64008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4" name="Rounded Rectangle 33"/>
            <p:cNvSpPr/>
            <p:nvPr/>
          </p:nvSpPr>
          <p:spPr>
            <a:xfrm>
              <a:off x="7086600" y="69088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37" name="Rectangle 4"/>
          <p:cNvSpPr>
            <a:spLocks noChangeArrowheads="1"/>
          </p:cNvSpPr>
          <p:nvPr/>
        </p:nvSpPr>
        <p:spPr bwMode="auto">
          <a:xfrm>
            <a:off x="3373438" y="381000"/>
            <a:ext cx="22653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it-IT" sz="3200" b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MỤC TIÊU</a:t>
            </a:r>
            <a:endParaRPr lang="en-US" sz="3200" b="1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8" name="Picture 46" descr="http://www.set-edu.com/web%20/images/english/target-marke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29012" y="4876800"/>
            <a:ext cx="1652588" cy="1428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27" descr="Hoja Carta2">
            <a:extLst>
              <a:ext uri="{FF2B5EF4-FFF2-40B4-BE49-F238E27FC236}">
                <a16:creationId xmlns="" xmlns:a16="http://schemas.microsoft.com/office/drawing/2014/main" id="{DE895EFC-B7D1-41C1-BB31-4739F80316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" name="Rectangle 34">
            <a:extLst>
              <a:ext uri="{FF2B5EF4-FFF2-40B4-BE49-F238E27FC236}">
                <a16:creationId xmlns="" xmlns:a16="http://schemas.microsoft.com/office/drawing/2014/main" id="{6FF95911-17F6-4044-91FA-4E2D925B3488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vi-VN" sz="3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4" name="Rectangle 1"/>
          <p:cNvSpPr>
            <a:spLocks noChangeArrowheads="1"/>
          </p:cNvSpPr>
          <p:nvPr/>
        </p:nvSpPr>
        <p:spPr bwMode="auto">
          <a:xfrm>
            <a:off x="304800" y="1156157"/>
            <a:ext cx="8610600" cy="2831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it-IT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Sau khi học xong bài này, người học có khả năng:</a:t>
            </a:r>
          </a:p>
          <a:p>
            <a:pPr eaLnBrk="0" hangingPunct="0">
              <a:lnSpc>
                <a:spcPct val="150000"/>
              </a:lnSpc>
            </a:pPr>
            <a:r>
              <a:rPr lang="vi-VN" sz="28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Thái độ:</a:t>
            </a:r>
            <a:endParaRPr lang="en-US" sz="28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endParaRPr lang="en-US" sz="1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 typeface="Wingdings" pitchFamily="2" charset="2"/>
              <a:buChar char="ü"/>
            </a:pP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Có lòng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say mê học tập, biết vận dụng những kiến thức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ã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học vào cuộc sống, có ý thức bảo vệ môi trường và tài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nguyên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vi-VN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685800" y="304800"/>
            <a:ext cx="7772400" cy="5867400"/>
            <a:chOff x="990600" y="1143000"/>
            <a:chExt cx="7772400" cy="5867400"/>
          </a:xfrm>
        </p:grpSpPr>
        <p:sp>
          <p:nvSpPr>
            <p:cNvPr id="21" name="Rounded Rectangle 20"/>
            <p:cNvSpPr/>
            <p:nvPr/>
          </p:nvSpPr>
          <p:spPr>
            <a:xfrm>
              <a:off x="990600" y="54102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Rounded Rectangle 21"/>
            <p:cNvSpPr/>
            <p:nvPr/>
          </p:nvSpPr>
          <p:spPr>
            <a:xfrm>
              <a:off x="1524000" y="58674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Rounded Rectangle 22"/>
            <p:cNvSpPr/>
            <p:nvPr/>
          </p:nvSpPr>
          <p:spPr>
            <a:xfrm>
              <a:off x="3721100" y="1143000"/>
              <a:ext cx="2159000" cy="762000"/>
            </a:xfrm>
            <a:prstGeom prst="roundRect">
              <a:avLst/>
            </a:prstGeom>
            <a:solidFill>
              <a:srgbClr val="FFC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4" name="Rounded Rectangle 23"/>
            <p:cNvSpPr/>
            <p:nvPr/>
          </p:nvSpPr>
          <p:spPr>
            <a:xfrm>
              <a:off x="2057400" y="64008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8" name="Rounded Rectangle 27"/>
            <p:cNvSpPr/>
            <p:nvPr/>
          </p:nvSpPr>
          <p:spPr>
            <a:xfrm>
              <a:off x="8153400" y="54102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3" name="Rounded Rectangle 32"/>
            <p:cNvSpPr/>
            <p:nvPr/>
          </p:nvSpPr>
          <p:spPr>
            <a:xfrm>
              <a:off x="7620000" y="59436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4" name="Rounded Rectangle 33"/>
            <p:cNvSpPr/>
            <p:nvPr/>
          </p:nvSpPr>
          <p:spPr>
            <a:xfrm>
              <a:off x="7086600" y="64516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37" name="Rectangle 4"/>
          <p:cNvSpPr>
            <a:spLocks noChangeArrowheads="1"/>
          </p:cNvSpPr>
          <p:nvPr/>
        </p:nvSpPr>
        <p:spPr bwMode="auto">
          <a:xfrm>
            <a:off x="3373438" y="381000"/>
            <a:ext cx="22653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it-IT" sz="3200" b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MỤC TIÊU</a:t>
            </a:r>
            <a:endParaRPr lang="en-US" sz="3200" b="1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8" name="Picture 46" descr="http://www.set-edu.com/web%20/images/english/target-marke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05212" y="4648200"/>
            <a:ext cx="1652588" cy="1428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27" descr="Hoja Carta2">
            <a:extLst>
              <a:ext uri="{FF2B5EF4-FFF2-40B4-BE49-F238E27FC236}">
                <a16:creationId xmlns="" xmlns:a16="http://schemas.microsoft.com/office/drawing/2014/main" id="{FF76120F-6C6D-404D-B7A2-D7A75CF132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" name="Rectangle 34">
            <a:extLst>
              <a:ext uri="{FF2B5EF4-FFF2-40B4-BE49-F238E27FC236}">
                <a16:creationId xmlns="" xmlns:a16="http://schemas.microsoft.com/office/drawing/2014/main" id="{4C376EE7-C939-4529-8109-E571A74CDBE3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5"/>
          <p:cNvGrpSpPr>
            <a:grpSpLocks/>
          </p:cNvGrpSpPr>
          <p:nvPr/>
        </p:nvGrpSpPr>
        <p:grpSpPr bwMode="auto">
          <a:xfrm>
            <a:off x="152400" y="1287463"/>
            <a:ext cx="8871275" cy="3686175"/>
            <a:chOff x="228600" y="1287463"/>
            <a:chExt cx="8947752" cy="3686175"/>
          </a:xfrm>
        </p:grpSpPr>
        <p:sp>
          <p:nvSpPr>
            <p:cNvPr id="16389" name="Text Box 6"/>
            <p:cNvSpPr txBox="1">
              <a:spLocks noChangeArrowheads="1"/>
            </p:cNvSpPr>
            <p:nvPr/>
          </p:nvSpPr>
          <p:spPr bwMode="auto">
            <a:xfrm>
              <a:off x="533399" y="1287463"/>
              <a:ext cx="4981776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3000" dirty="0">
                  <a:latin typeface="Times New Roman" pitchFamily="18" charset="0"/>
                  <a:cs typeface="Times New Roman" pitchFamily="18" charset="0"/>
                </a:rPr>
                <a:t>Cho </a:t>
              </a:r>
              <a:r>
                <a:rPr lang="en-US" sz="3000" dirty="0" err="1">
                  <a:latin typeface="Times New Roman" pitchFamily="18" charset="0"/>
                  <a:cs typeface="Times New Roman" pitchFamily="18" charset="0"/>
                </a:rPr>
                <a:t>các</a:t>
              </a:r>
              <a:r>
                <a:rPr lang="en-US" sz="30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3000" dirty="0" err="1">
                  <a:latin typeface="Times New Roman" pitchFamily="18" charset="0"/>
                  <a:cs typeface="Times New Roman" pitchFamily="18" charset="0"/>
                </a:rPr>
                <a:t>chất</a:t>
              </a:r>
              <a:r>
                <a:rPr lang="en-US" sz="30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3000" dirty="0" smtClean="0">
                  <a:latin typeface="Times New Roman" pitchFamily="18" charset="0"/>
                  <a:cs typeface="Times New Roman" pitchFamily="18" charset="0"/>
                </a:rPr>
                <a:t>amino </a:t>
              </a:r>
              <a:r>
                <a:rPr lang="en-US" sz="3000" dirty="0" err="1" smtClean="0">
                  <a:latin typeface="Times New Roman" pitchFamily="18" charset="0"/>
                  <a:cs typeface="Times New Roman" pitchFamily="18" charset="0"/>
                </a:rPr>
                <a:t>axit</a:t>
              </a:r>
              <a:r>
                <a:rPr lang="en-US" sz="30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3000" dirty="0" err="1" smtClean="0">
                  <a:latin typeface="Times New Roman" pitchFamily="18" charset="0"/>
                  <a:cs typeface="Times New Roman" pitchFamily="18" charset="0"/>
                </a:rPr>
                <a:t>sau</a:t>
              </a:r>
              <a:r>
                <a:rPr lang="en-US" sz="3000" dirty="0">
                  <a:latin typeface="Times New Roman" pitchFamily="18" charset="0"/>
                  <a:cs typeface="Times New Roman" pitchFamily="18" charset="0"/>
                </a:rPr>
                <a:t>:</a:t>
              </a:r>
            </a:p>
          </p:txBody>
        </p:sp>
        <p:sp>
          <p:nvSpPr>
            <p:cNvPr id="16390" name="Text Box 7"/>
            <p:cNvSpPr txBox="1">
              <a:spLocks noChangeArrowheads="1"/>
            </p:cNvSpPr>
            <p:nvPr/>
          </p:nvSpPr>
          <p:spPr bwMode="auto">
            <a:xfrm>
              <a:off x="285750" y="1828800"/>
              <a:ext cx="4572000" cy="5540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3000" dirty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(1) </a:t>
              </a:r>
              <a:r>
                <a:rPr lang="en-US" sz="3000" dirty="0">
                  <a:latin typeface="Times New Roman" pitchFamily="18" charset="0"/>
                  <a:cs typeface="Times New Roman" pitchFamily="18" charset="0"/>
                </a:rPr>
                <a:t>H</a:t>
              </a:r>
              <a:r>
                <a:rPr lang="en-US" sz="3000" baseline="-25000" dirty="0">
                  <a:latin typeface="Times New Roman" pitchFamily="18" charset="0"/>
                  <a:cs typeface="Times New Roman" pitchFamily="18" charset="0"/>
                </a:rPr>
                <a:t>2</a:t>
              </a:r>
              <a:r>
                <a:rPr lang="en-US" sz="3000" dirty="0">
                  <a:latin typeface="Times New Roman" pitchFamily="18" charset="0"/>
                  <a:cs typeface="Times New Roman" pitchFamily="18" charset="0"/>
                </a:rPr>
                <a:t>N – CH</a:t>
              </a:r>
              <a:r>
                <a:rPr lang="en-US" sz="3000" baseline="-25000" dirty="0">
                  <a:latin typeface="Times New Roman" pitchFamily="18" charset="0"/>
                  <a:cs typeface="Times New Roman" pitchFamily="18" charset="0"/>
                </a:rPr>
                <a:t>2</a:t>
              </a:r>
              <a:r>
                <a:rPr lang="en-US" sz="3000" dirty="0">
                  <a:latin typeface="Times New Roman" pitchFamily="18" charset="0"/>
                  <a:cs typeface="Times New Roman" pitchFamily="18" charset="0"/>
                </a:rPr>
                <a:t> – COOH </a:t>
              </a:r>
            </a:p>
          </p:txBody>
        </p:sp>
        <p:grpSp>
          <p:nvGrpSpPr>
            <p:cNvPr id="16391" name="Group 11"/>
            <p:cNvGrpSpPr>
              <a:grpSpLocks/>
            </p:cNvGrpSpPr>
            <p:nvPr/>
          </p:nvGrpSpPr>
          <p:grpSpPr bwMode="auto">
            <a:xfrm>
              <a:off x="4724400" y="1828800"/>
              <a:ext cx="4419600" cy="1169988"/>
              <a:chOff x="3981" y="2544"/>
              <a:chExt cx="2001" cy="737"/>
            </a:xfrm>
          </p:grpSpPr>
          <p:sp>
            <p:nvSpPr>
              <p:cNvPr id="16399" name="Text Box 8"/>
              <p:cNvSpPr txBox="1">
                <a:spLocks noChangeArrowheads="1"/>
              </p:cNvSpPr>
              <p:nvPr/>
            </p:nvSpPr>
            <p:spPr bwMode="auto">
              <a:xfrm>
                <a:off x="3981" y="2544"/>
                <a:ext cx="2001" cy="7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sz="2800" dirty="0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rPr>
                  <a:t>(2) </a:t>
                </a:r>
                <a:r>
                  <a:rPr lang="en-US" sz="2800" dirty="0">
                    <a:latin typeface="Times New Roman" pitchFamily="18" charset="0"/>
                    <a:cs typeface="Times New Roman" pitchFamily="18" charset="0"/>
                  </a:rPr>
                  <a:t>CH</a:t>
                </a:r>
                <a:r>
                  <a:rPr lang="en-US" sz="2800" baseline="-25000" dirty="0">
                    <a:latin typeface="Times New Roman" pitchFamily="18" charset="0"/>
                    <a:cs typeface="Times New Roman" pitchFamily="18" charset="0"/>
                  </a:rPr>
                  <a:t>3</a:t>
                </a:r>
                <a:r>
                  <a:rPr lang="en-US" sz="2800" dirty="0">
                    <a:latin typeface="Times New Roman" pitchFamily="18" charset="0"/>
                    <a:cs typeface="Times New Roman" pitchFamily="18" charset="0"/>
                  </a:rPr>
                  <a:t> – CH  –  COOH</a:t>
                </a:r>
              </a:p>
              <a:p>
                <a:pPr eaLnBrk="1" hangingPunct="1">
                  <a:spcBef>
                    <a:spcPct val="50000"/>
                  </a:spcBef>
                </a:pPr>
                <a:r>
                  <a:rPr lang="en-US" sz="2800" dirty="0">
                    <a:latin typeface="Times New Roman" pitchFamily="18" charset="0"/>
                    <a:cs typeface="Times New Roman" pitchFamily="18" charset="0"/>
                  </a:rPr>
                  <a:t>                 NH</a:t>
                </a:r>
                <a:r>
                  <a:rPr lang="en-US" sz="2800" baseline="-25000" dirty="0">
                    <a:latin typeface="Times New Roman" pitchFamily="18" charset="0"/>
                    <a:cs typeface="Times New Roman" pitchFamily="18" charset="0"/>
                  </a:rPr>
                  <a:t>2</a:t>
                </a:r>
                <a:endParaRPr lang="en-US" sz="28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6400" name="Line 10"/>
              <p:cNvSpPr>
                <a:spLocks noChangeShapeType="1"/>
              </p:cNvSpPr>
              <p:nvPr/>
            </p:nvSpPr>
            <p:spPr bwMode="auto">
              <a:xfrm>
                <a:off x="4748" y="2832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6392" name="Group 15"/>
            <p:cNvGrpSpPr>
              <a:grpSpLocks/>
            </p:cNvGrpSpPr>
            <p:nvPr/>
          </p:nvGrpSpPr>
          <p:grpSpPr bwMode="auto">
            <a:xfrm>
              <a:off x="228600" y="2959100"/>
              <a:ext cx="7162800" cy="1169987"/>
              <a:chOff x="1707" y="2429"/>
              <a:chExt cx="3666" cy="737"/>
            </a:xfrm>
          </p:grpSpPr>
          <p:sp>
            <p:nvSpPr>
              <p:cNvPr id="16395" name="Text Box 13"/>
              <p:cNvSpPr txBox="1">
                <a:spLocks noChangeArrowheads="1"/>
              </p:cNvSpPr>
              <p:nvPr/>
            </p:nvSpPr>
            <p:spPr bwMode="auto">
              <a:xfrm>
                <a:off x="1707" y="2429"/>
                <a:ext cx="2496" cy="7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sz="2800" dirty="0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rPr>
                  <a:t>(3) </a:t>
                </a:r>
                <a:r>
                  <a:rPr lang="en-US" sz="2800" dirty="0">
                    <a:latin typeface="Times New Roman" pitchFamily="18" charset="0"/>
                    <a:cs typeface="Times New Roman" pitchFamily="18" charset="0"/>
                  </a:rPr>
                  <a:t>CH</a:t>
                </a:r>
                <a:r>
                  <a:rPr lang="en-US" sz="2800" baseline="-25000" dirty="0">
                    <a:latin typeface="Times New Roman" pitchFamily="18" charset="0"/>
                    <a:cs typeface="Times New Roman" pitchFamily="18" charset="0"/>
                  </a:rPr>
                  <a:t>3</a:t>
                </a:r>
                <a:r>
                  <a:rPr lang="en-US" sz="2800" dirty="0">
                    <a:latin typeface="Times New Roman" pitchFamily="18" charset="0"/>
                    <a:cs typeface="Times New Roman" pitchFamily="18" charset="0"/>
                  </a:rPr>
                  <a:t> – CH – CH – COOH</a:t>
                </a:r>
              </a:p>
              <a:p>
                <a:pPr eaLnBrk="1" hangingPunct="1">
                  <a:spcBef>
                    <a:spcPct val="50000"/>
                  </a:spcBef>
                </a:pPr>
                <a:r>
                  <a:rPr lang="en-US" sz="2800" dirty="0">
                    <a:latin typeface="Times New Roman" pitchFamily="18" charset="0"/>
                    <a:cs typeface="Times New Roman" pitchFamily="18" charset="0"/>
                  </a:rPr>
                  <a:t>                 CH</a:t>
                </a:r>
                <a:r>
                  <a:rPr lang="en-US" sz="2800" baseline="-25000" dirty="0">
                    <a:latin typeface="Times New Roman" pitchFamily="18" charset="0"/>
                    <a:cs typeface="Times New Roman" pitchFamily="18" charset="0"/>
                  </a:rPr>
                  <a:t>3</a:t>
                </a:r>
                <a:r>
                  <a:rPr lang="en-US" sz="2800" dirty="0">
                    <a:latin typeface="Times New Roman" pitchFamily="18" charset="0"/>
                    <a:cs typeface="Times New Roman" pitchFamily="18" charset="0"/>
                  </a:rPr>
                  <a:t>  NH</a:t>
                </a:r>
                <a:r>
                  <a:rPr lang="en-US" sz="2800" baseline="-25000" dirty="0">
                    <a:latin typeface="Times New Roman" pitchFamily="18" charset="0"/>
                    <a:cs typeface="Times New Roman" pitchFamily="18" charset="0"/>
                  </a:rPr>
                  <a:t>2</a:t>
                </a:r>
                <a:endParaRPr lang="en-US" sz="28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6396" name="Line 14"/>
              <p:cNvSpPr>
                <a:spLocks noChangeShapeType="1"/>
              </p:cNvSpPr>
              <p:nvPr/>
            </p:nvSpPr>
            <p:spPr bwMode="auto">
              <a:xfrm>
                <a:off x="3025" y="2725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397" name="Line 14"/>
              <p:cNvSpPr>
                <a:spLocks noChangeShapeType="1"/>
              </p:cNvSpPr>
              <p:nvPr/>
            </p:nvSpPr>
            <p:spPr bwMode="auto">
              <a:xfrm>
                <a:off x="2596" y="2725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398" name="Line 14"/>
              <p:cNvSpPr>
                <a:spLocks noChangeShapeType="1"/>
              </p:cNvSpPr>
              <p:nvPr/>
            </p:nvSpPr>
            <p:spPr bwMode="auto">
              <a:xfrm>
                <a:off x="5373" y="2725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6393" name="Text Box 8"/>
            <p:cNvSpPr txBox="1">
              <a:spLocks noChangeArrowheads="1"/>
            </p:cNvSpPr>
            <p:nvPr/>
          </p:nvSpPr>
          <p:spPr bwMode="auto">
            <a:xfrm>
              <a:off x="4756752" y="2957657"/>
              <a:ext cx="4419600" cy="11699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800" dirty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(4) </a:t>
              </a:r>
              <a:r>
                <a:rPr lang="en-US" sz="2800" dirty="0">
                  <a:latin typeface="Times New Roman" pitchFamily="18" charset="0"/>
                  <a:cs typeface="Times New Roman" pitchFamily="18" charset="0"/>
                </a:rPr>
                <a:t>NH</a:t>
              </a:r>
              <a:r>
                <a:rPr lang="en-US" sz="2800" baseline="-25000" dirty="0">
                  <a:latin typeface="Times New Roman" pitchFamily="18" charset="0"/>
                  <a:cs typeface="Times New Roman" pitchFamily="18" charset="0"/>
                </a:rPr>
                <a:t>2</a:t>
              </a:r>
              <a:r>
                <a:rPr lang="en-US" sz="2800" dirty="0">
                  <a:latin typeface="Times New Roman" pitchFamily="18" charset="0"/>
                  <a:cs typeface="Times New Roman" pitchFamily="18" charset="0"/>
                </a:rPr>
                <a:t> -[CH</a:t>
              </a:r>
              <a:r>
                <a:rPr lang="en-US" sz="2800" baseline="-25000" dirty="0">
                  <a:latin typeface="Times New Roman" pitchFamily="18" charset="0"/>
                  <a:cs typeface="Times New Roman" pitchFamily="18" charset="0"/>
                </a:rPr>
                <a:t>2</a:t>
              </a:r>
              <a:r>
                <a:rPr lang="en-US" sz="2800" dirty="0">
                  <a:latin typeface="Times New Roman" pitchFamily="18" charset="0"/>
                  <a:cs typeface="Times New Roman" pitchFamily="18" charset="0"/>
                </a:rPr>
                <a:t>]</a:t>
              </a:r>
              <a:r>
                <a:rPr lang="en-US" sz="2800" baseline="-25000" dirty="0">
                  <a:latin typeface="Times New Roman" pitchFamily="18" charset="0"/>
                  <a:cs typeface="Times New Roman" pitchFamily="18" charset="0"/>
                </a:rPr>
                <a:t>4</a:t>
              </a:r>
              <a:r>
                <a:rPr lang="en-US" sz="2800" dirty="0">
                  <a:latin typeface="Times New Roman" pitchFamily="18" charset="0"/>
                  <a:cs typeface="Times New Roman" pitchFamily="18" charset="0"/>
                </a:rPr>
                <a:t>-CH -COOH</a:t>
              </a:r>
            </a:p>
            <a:p>
              <a:pPr eaLnBrk="1" hangingPunct="1">
                <a:spcBef>
                  <a:spcPct val="50000"/>
                </a:spcBef>
              </a:pPr>
              <a:r>
                <a:rPr lang="en-US" sz="2800" dirty="0">
                  <a:latin typeface="Times New Roman" pitchFamily="18" charset="0"/>
                  <a:cs typeface="Times New Roman" pitchFamily="18" charset="0"/>
                </a:rPr>
                <a:t>                           </a:t>
              </a:r>
              <a:r>
                <a:rPr lang="en-US" sz="2800" dirty="0" smtClean="0">
                  <a:latin typeface="Times New Roman" pitchFamily="18" charset="0"/>
                  <a:cs typeface="Times New Roman" pitchFamily="18" charset="0"/>
                </a:rPr>
                <a:t> NH</a:t>
              </a:r>
              <a:r>
                <a:rPr lang="en-US" sz="2800" baseline="-25000" dirty="0" smtClean="0">
                  <a:latin typeface="Times New Roman" pitchFamily="18" charset="0"/>
                  <a:cs typeface="Times New Roman" pitchFamily="18" charset="0"/>
                </a:rPr>
                <a:t>2</a:t>
              </a:r>
              <a:endParaRPr lang="en-US" sz="28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6394" name="Text Box 26"/>
            <p:cNvSpPr txBox="1">
              <a:spLocks noChangeArrowheads="1"/>
            </p:cNvSpPr>
            <p:nvPr/>
          </p:nvSpPr>
          <p:spPr bwMode="auto">
            <a:xfrm>
              <a:off x="228600" y="4419600"/>
              <a:ext cx="8686800" cy="5540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3000">
                  <a:latin typeface="Times New Roman" pitchFamily="18" charset="0"/>
                  <a:cs typeface="Times New Roman" pitchFamily="18" charset="0"/>
                </a:rPr>
                <a:t>Hãy so sánh đặc điểm cấu tạo chung của các chất trên? </a:t>
              </a:r>
            </a:p>
          </p:txBody>
        </p:sp>
      </p:grpSp>
      <p:pic>
        <p:nvPicPr>
          <p:cNvPr id="17" name="Picture 12" descr="top bar swoosh revised"/>
          <p:cNvPicPr>
            <a:picLocks noChangeAspect="1" noChangeArrowheads="1"/>
          </p:cNvPicPr>
          <p:nvPr/>
        </p:nvPicPr>
        <p:blipFill>
          <a:blip r:embed="rId2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12" descr="top bar swoosh revised"/>
          <p:cNvPicPr>
            <a:picLocks noChangeAspect="1" noChangeArrowheads="1"/>
          </p:cNvPicPr>
          <p:nvPr/>
        </p:nvPicPr>
        <p:blipFill>
          <a:blip r:embed="rId2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ounded Rectangle 18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20" name="Rounded Rectangle 19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22" name="Picture 27" descr="Hoja Carta2">
            <a:extLst>
              <a:ext uri="{FF2B5EF4-FFF2-40B4-BE49-F238E27FC236}">
                <a16:creationId xmlns="" xmlns:a16="http://schemas.microsoft.com/office/drawing/2014/main" id="{FF76120F-6C6D-404D-B7A2-D7A75CF132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3" name="Group 4"/>
          <p:cNvGrpSpPr>
            <a:grpSpLocks/>
          </p:cNvGrpSpPr>
          <p:nvPr/>
        </p:nvGrpSpPr>
        <p:grpSpPr bwMode="auto">
          <a:xfrm>
            <a:off x="209062" y="279400"/>
            <a:ext cx="8630138" cy="6322291"/>
            <a:chOff x="990600" y="1143000"/>
            <a:chExt cx="7772400" cy="5867400"/>
          </a:xfrm>
        </p:grpSpPr>
        <p:sp>
          <p:nvSpPr>
            <p:cNvPr id="24" name="Rounded Rectangle 23"/>
            <p:cNvSpPr/>
            <p:nvPr/>
          </p:nvSpPr>
          <p:spPr>
            <a:xfrm>
              <a:off x="990600" y="54102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5" name="Rounded Rectangle 24"/>
            <p:cNvSpPr/>
            <p:nvPr/>
          </p:nvSpPr>
          <p:spPr>
            <a:xfrm>
              <a:off x="1524000" y="58674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6" name="Rounded Rectangle 25"/>
            <p:cNvSpPr/>
            <p:nvPr/>
          </p:nvSpPr>
          <p:spPr>
            <a:xfrm>
              <a:off x="3721100" y="1143000"/>
              <a:ext cx="2603500" cy="762000"/>
            </a:xfrm>
            <a:prstGeom prst="roundRect">
              <a:avLst/>
            </a:prstGeom>
            <a:solidFill>
              <a:srgbClr val="FFC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7" name="Rounded Rectangle 26"/>
            <p:cNvSpPr/>
            <p:nvPr/>
          </p:nvSpPr>
          <p:spPr>
            <a:xfrm>
              <a:off x="2057400" y="64008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8" name="Rounded Rectangle 27"/>
            <p:cNvSpPr/>
            <p:nvPr/>
          </p:nvSpPr>
          <p:spPr>
            <a:xfrm>
              <a:off x="8153400" y="54102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9" name="Rounded Rectangle 28"/>
            <p:cNvSpPr/>
            <p:nvPr/>
          </p:nvSpPr>
          <p:spPr>
            <a:xfrm>
              <a:off x="7620000" y="59436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0" name="Rounded Rectangle 29"/>
            <p:cNvSpPr/>
            <p:nvPr/>
          </p:nvSpPr>
          <p:spPr>
            <a:xfrm>
              <a:off x="7086600" y="64516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pic>
        <p:nvPicPr>
          <p:cNvPr id="31" name="Picture 46" descr="http://www.set-edu.com/web%20/images/english/target-marke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29012" y="5077691"/>
            <a:ext cx="1652588" cy="1428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3505200" y="436098"/>
            <a:ext cx="214994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Khái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niệm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4264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3" name="Text Box 7"/>
          <p:cNvSpPr txBox="1">
            <a:spLocks noChangeArrowheads="1"/>
          </p:cNvSpPr>
          <p:nvPr/>
        </p:nvSpPr>
        <p:spPr bwMode="auto">
          <a:xfrm>
            <a:off x="285750" y="1828800"/>
            <a:ext cx="45720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3000">
                <a:latin typeface="Times New Roman" pitchFamily="18" charset="0"/>
                <a:cs typeface="Times New Roman" pitchFamily="18" charset="0"/>
              </a:rPr>
              <a:t>(1) </a:t>
            </a:r>
            <a:r>
              <a:rPr lang="en-US" sz="30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3000" baseline="-250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0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r>
              <a:rPr lang="en-US" sz="3000">
                <a:latin typeface="Times New Roman" pitchFamily="18" charset="0"/>
                <a:cs typeface="Times New Roman" pitchFamily="18" charset="0"/>
              </a:rPr>
              <a:t> – CH</a:t>
            </a:r>
            <a:r>
              <a:rPr lang="en-US" sz="3000" baseline="-2500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00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3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COOH</a:t>
            </a:r>
            <a:r>
              <a:rPr lang="en-US" sz="300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grpSp>
        <p:nvGrpSpPr>
          <p:cNvPr id="2" name="Group 11"/>
          <p:cNvGrpSpPr>
            <a:grpSpLocks/>
          </p:cNvGrpSpPr>
          <p:nvPr/>
        </p:nvGrpSpPr>
        <p:grpSpPr bwMode="auto">
          <a:xfrm>
            <a:off x="4724400" y="1828800"/>
            <a:ext cx="4419600" cy="1169988"/>
            <a:chOff x="3981" y="2544"/>
            <a:chExt cx="2001" cy="737"/>
          </a:xfrm>
        </p:grpSpPr>
        <p:sp>
          <p:nvSpPr>
            <p:cNvPr id="17422" name="Text Box 8"/>
            <p:cNvSpPr txBox="1">
              <a:spLocks noChangeArrowheads="1"/>
            </p:cNvSpPr>
            <p:nvPr/>
          </p:nvSpPr>
          <p:spPr bwMode="auto">
            <a:xfrm>
              <a:off x="3981" y="2544"/>
              <a:ext cx="2001" cy="7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800">
                  <a:latin typeface="Times New Roman" pitchFamily="18" charset="0"/>
                  <a:cs typeface="Times New Roman" pitchFamily="18" charset="0"/>
                </a:rPr>
                <a:t>(2) CH</a:t>
              </a:r>
              <a:r>
                <a:rPr lang="en-US" sz="2800" baseline="-25000">
                  <a:latin typeface="Times New Roman" pitchFamily="18" charset="0"/>
                  <a:cs typeface="Times New Roman" pitchFamily="18" charset="0"/>
                </a:rPr>
                <a:t>3</a:t>
              </a:r>
              <a:r>
                <a:rPr lang="en-US" sz="2800">
                  <a:latin typeface="Times New Roman" pitchFamily="18" charset="0"/>
                  <a:cs typeface="Times New Roman" pitchFamily="18" charset="0"/>
                </a:rPr>
                <a:t> – CH  –  </a:t>
              </a:r>
              <a:r>
                <a:rPr lang="en-US" sz="280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COOH</a:t>
              </a:r>
            </a:p>
            <a:p>
              <a:pPr eaLnBrk="1" hangingPunct="1">
                <a:spcBef>
                  <a:spcPct val="50000"/>
                </a:spcBef>
              </a:pPr>
              <a:r>
                <a:rPr lang="en-US" sz="2800">
                  <a:latin typeface="Times New Roman" pitchFamily="18" charset="0"/>
                  <a:cs typeface="Times New Roman" pitchFamily="18" charset="0"/>
                </a:rPr>
                <a:t>                 </a:t>
              </a:r>
              <a:r>
                <a:rPr lang="en-US" sz="2800">
                  <a:solidFill>
                    <a:srgbClr val="0000FF"/>
                  </a:solidFill>
                  <a:latin typeface="Times New Roman" pitchFamily="18" charset="0"/>
                  <a:cs typeface="Times New Roman" pitchFamily="18" charset="0"/>
                </a:rPr>
                <a:t>NH</a:t>
              </a:r>
              <a:r>
                <a:rPr lang="en-US" sz="2800" baseline="-25000">
                  <a:solidFill>
                    <a:srgbClr val="0000FF"/>
                  </a:solidFill>
                  <a:latin typeface="Times New Roman" pitchFamily="18" charset="0"/>
                  <a:cs typeface="Times New Roman" pitchFamily="18" charset="0"/>
                </a:rPr>
                <a:t>2</a:t>
              </a:r>
              <a:endParaRPr lang="en-US" sz="2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7423" name="Line 10"/>
            <p:cNvSpPr>
              <a:spLocks noChangeShapeType="1"/>
            </p:cNvSpPr>
            <p:nvPr/>
          </p:nvSpPr>
          <p:spPr bwMode="auto">
            <a:xfrm>
              <a:off x="4748" y="2832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" name="Group 15"/>
          <p:cNvGrpSpPr>
            <a:grpSpLocks/>
          </p:cNvGrpSpPr>
          <p:nvPr/>
        </p:nvGrpSpPr>
        <p:grpSpPr bwMode="auto">
          <a:xfrm>
            <a:off x="304800" y="2944813"/>
            <a:ext cx="7086600" cy="1169987"/>
            <a:chOff x="1746" y="2420"/>
            <a:chExt cx="3627" cy="737"/>
          </a:xfrm>
        </p:grpSpPr>
        <p:sp>
          <p:nvSpPr>
            <p:cNvPr id="17418" name="Text Box 13"/>
            <p:cNvSpPr txBox="1">
              <a:spLocks noChangeArrowheads="1"/>
            </p:cNvSpPr>
            <p:nvPr/>
          </p:nvSpPr>
          <p:spPr bwMode="auto">
            <a:xfrm>
              <a:off x="1746" y="2420"/>
              <a:ext cx="2496" cy="7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800">
                  <a:latin typeface="Times New Roman" pitchFamily="18" charset="0"/>
                  <a:cs typeface="Times New Roman" pitchFamily="18" charset="0"/>
                </a:rPr>
                <a:t>(3) CH</a:t>
              </a:r>
              <a:r>
                <a:rPr lang="en-US" sz="2800" baseline="-25000">
                  <a:latin typeface="Times New Roman" pitchFamily="18" charset="0"/>
                  <a:cs typeface="Times New Roman" pitchFamily="18" charset="0"/>
                </a:rPr>
                <a:t>3</a:t>
              </a:r>
              <a:r>
                <a:rPr lang="en-US" sz="2800">
                  <a:latin typeface="Times New Roman" pitchFamily="18" charset="0"/>
                  <a:cs typeface="Times New Roman" pitchFamily="18" charset="0"/>
                </a:rPr>
                <a:t> – CH – CH – </a:t>
              </a:r>
              <a:r>
                <a:rPr lang="en-US" sz="280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COOH</a:t>
              </a:r>
            </a:p>
            <a:p>
              <a:pPr eaLnBrk="1" hangingPunct="1">
                <a:spcBef>
                  <a:spcPct val="50000"/>
                </a:spcBef>
              </a:pPr>
              <a:r>
                <a:rPr lang="en-US" sz="2800">
                  <a:latin typeface="Times New Roman" pitchFamily="18" charset="0"/>
                  <a:cs typeface="Times New Roman" pitchFamily="18" charset="0"/>
                </a:rPr>
                <a:t>                 CH</a:t>
              </a:r>
              <a:r>
                <a:rPr lang="en-US" sz="2800" baseline="-25000">
                  <a:latin typeface="Times New Roman" pitchFamily="18" charset="0"/>
                  <a:cs typeface="Times New Roman" pitchFamily="18" charset="0"/>
                </a:rPr>
                <a:t>3</a:t>
              </a:r>
              <a:r>
                <a:rPr lang="en-US" sz="2800">
                  <a:latin typeface="Times New Roman" pitchFamily="18" charset="0"/>
                  <a:cs typeface="Times New Roman" pitchFamily="18" charset="0"/>
                </a:rPr>
                <a:t>  </a:t>
              </a:r>
              <a:r>
                <a:rPr lang="en-US" sz="2800">
                  <a:solidFill>
                    <a:srgbClr val="0000FF"/>
                  </a:solidFill>
                  <a:latin typeface="Times New Roman" pitchFamily="18" charset="0"/>
                  <a:cs typeface="Times New Roman" pitchFamily="18" charset="0"/>
                </a:rPr>
                <a:t>NH</a:t>
              </a:r>
              <a:r>
                <a:rPr lang="en-US" sz="2800" baseline="-25000">
                  <a:solidFill>
                    <a:srgbClr val="0000FF"/>
                  </a:solidFill>
                  <a:latin typeface="Times New Roman" pitchFamily="18" charset="0"/>
                  <a:cs typeface="Times New Roman" pitchFamily="18" charset="0"/>
                </a:rPr>
                <a:t>2</a:t>
              </a:r>
              <a:endParaRPr lang="en-US" sz="2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7419" name="Line 14"/>
            <p:cNvSpPr>
              <a:spLocks noChangeShapeType="1"/>
            </p:cNvSpPr>
            <p:nvPr/>
          </p:nvSpPr>
          <p:spPr bwMode="auto">
            <a:xfrm>
              <a:off x="3025" y="2725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420" name="Line 14"/>
            <p:cNvSpPr>
              <a:spLocks noChangeShapeType="1"/>
            </p:cNvSpPr>
            <p:nvPr/>
          </p:nvSpPr>
          <p:spPr bwMode="auto">
            <a:xfrm>
              <a:off x="2596" y="2725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421" name="Line 14"/>
            <p:cNvSpPr>
              <a:spLocks noChangeShapeType="1"/>
            </p:cNvSpPr>
            <p:nvPr/>
          </p:nvSpPr>
          <p:spPr bwMode="auto">
            <a:xfrm>
              <a:off x="5373" y="2725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5" name="Text Box 102"/>
          <p:cNvSpPr txBox="1">
            <a:spLocks noChangeArrowheads="1"/>
          </p:cNvSpPr>
          <p:nvPr/>
        </p:nvSpPr>
        <p:spPr bwMode="auto">
          <a:xfrm>
            <a:off x="533400" y="420689"/>
            <a:ext cx="2971800" cy="554038"/>
          </a:xfrm>
          <a:prstGeom prst="rect">
            <a:avLst/>
          </a:prstGeom>
          <a:solidFill>
            <a:srgbClr val="FFC000"/>
          </a:solidFill>
          <a:ln>
            <a:headEnd type="none" w="sm" len="sm"/>
            <a:tailEnd type="none" w="sm" len="sm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3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30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Khái</a:t>
            </a:r>
            <a:r>
              <a:rPr lang="en-US" sz="3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niệm</a:t>
            </a:r>
            <a:endParaRPr lang="en-US" sz="3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632" name="Text Box 8"/>
          <p:cNvSpPr txBox="1">
            <a:spLocks noChangeArrowheads="1"/>
          </p:cNvSpPr>
          <p:nvPr/>
        </p:nvSpPr>
        <p:spPr bwMode="auto">
          <a:xfrm>
            <a:off x="4724400" y="2971800"/>
            <a:ext cx="4419600" cy="1169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800">
                <a:latin typeface="Times New Roman" pitchFamily="18" charset="0"/>
                <a:cs typeface="Times New Roman" pitchFamily="18" charset="0"/>
              </a:rPr>
              <a:t>(4) </a:t>
            </a:r>
            <a:r>
              <a:rPr lang="en-US" sz="2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NH</a:t>
            </a:r>
            <a:r>
              <a:rPr lang="en-US" sz="2800" baseline="-250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>
                <a:latin typeface="Times New Roman" pitchFamily="18" charset="0"/>
                <a:cs typeface="Times New Roman" pitchFamily="18" charset="0"/>
              </a:rPr>
              <a:t> -[CH</a:t>
            </a:r>
            <a:r>
              <a:rPr lang="en-US" sz="2800" baseline="-2500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>
                <a:latin typeface="Times New Roman" pitchFamily="18" charset="0"/>
                <a:cs typeface="Times New Roman" pitchFamily="18" charset="0"/>
              </a:rPr>
              <a:t>]</a:t>
            </a:r>
            <a:r>
              <a:rPr lang="en-US" sz="2800" baseline="-2500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sz="2800">
                <a:latin typeface="Times New Roman" pitchFamily="18" charset="0"/>
                <a:cs typeface="Times New Roman" pitchFamily="18" charset="0"/>
              </a:rPr>
              <a:t>-CH -</a:t>
            </a:r>
            <a:r>
              <a:rPr lang="en-US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COOH</a:t>
            </a:r>
          </a:p>
          <a:p>
            <a:pPr eaLnBrk="1" hangingPunct="1">
              <a:spcBef>
                <a:spcPct val="50000"/>
              </a:spcBef>
            </a:pPr>
            <a:r>
              <a:rPr lang="en-US" sz="2800">
                <a:latin typeface="Times New Roman" pitchFamily="18" charset="0"/>
                <a:cs typeface="Times New Roman" pitchFamily="18" charset="0"/>
              </a:rPr>
              <a:t>                           </a:t>
            </a:r>
            <a:r>
              <a:rPr lang="en-US" sz="2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NH</a:t>
            </a:r>
            <a:r>
              <a:rPr lang="en-US" sz="2800" baseline="-250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en-US" sz="280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633" name="Rectangle 15"/>
          <p:cNvSpPr>
            <a:spLocks noChangeArrowheads="1"/>
          </p:cNvSpPr>
          <p:nvPr/>
        </p:nvSpPr>
        <p:spPr bwMode="auto">
          <a:xfrm>
            <a:off x="115888" y="4267200"/>
            <a:ext cx="8915400" cy="170816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    Amino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axit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hữu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tạp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tử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chứa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đồng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nhóm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amino 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(-NH</a:t>
            </a:r>
            <a:r>
              <a:rPr lang="en-US" sz="30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nhóm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cacboxyl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endParaRPr lang="en-US" sz="3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ct val="50000"/>
              </a:spcBef>
              <a:defRPr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(-COOH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).</a:t>
            </a:r>
          </a:p>
        </p:txBody>
      </p:sp>
      <p:pic>
        <p:nvPicPr>
          <p:cNvPr id="16" name="Picture 12" descr="top bar swoosh revised"/>
          <p:cNvPicPr>
            <a:picLocks noChangeAspect="1" noChangeArrowheads="1"/>
          </p:cNvPicPr>
          <p:nvPr/>
        </p:nvPicPr>
        <p:blipFill>
          <a:blip r:embed="rId2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12" descr="top bar swoosh revised"/>
          <p:cNvPicPr>
            <a:picLocks noChangeAspect="1" noChangeArrowheads="1"/>
          </p:cNvPicPr>
          <p:nvPr/>
        </p:nvPicPr>
        <p:blipFill>
          <a:blip r:embed="rId2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Rounded Rectangle 17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9" name="Rounded Rectangle 18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21" name="Picture 27" descr="Hoja Carta2">
            <a:extLst>
              <a:ext uri="{FF2B5EF4-FFF2-40B4-BE49-F238E27FC236}">
                <a16:creationId xmlns="" xmlns:a16="http://schemas.microsoft.com/office/drawing/2014/main" id="{FF76120F-6C6D-404D-B7A2-D7A75CF132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542293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6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3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 Box 102"/>
          <p:cNvSpPr txBox="1">
            <a:spLocks noChangeArrowheads="1"/>
          </p:cNvSpPr>
          <p:nvPr/>
        </p:nvSpPr>
        <p:spPr bwMode="auto">
          <a:xfrm>
            <a:off x="533400" y="692583"/>
            <a:ext cx="4495800" cy="554038"/>
          </a:xfrm>
          <a:prstGeom prst="rect">
            <a:avLst/>
          </a:prstGeom>
          <a:solidFill>
            <a:srgbClr val="FFFF00"/>
          </a:solidFill>
          <a:ln>
            <a:headEnd type="none" w="sm" len="sm"/>
            <a:tailEnd type="none" w="sm" len="sm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3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3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3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tổng</a:t>
            </a:r>
            <a:r>
              <a:rPr lang="en-US" sz="3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quát</a:t>
            </a:r>
            <a:endParaRPr lang="en-US" sz="3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498764" y="2535238"/>
            <a:ext cx="4038600" cy="1163638"/>
            <a:chOff x="762000" y="1447800"/>
            <a:chExt cx="4038600" cy="1163638"/>
          </a:xfrm>
        </p:grpSpPr>
        <p:sp>
          <p:nvSpPr>
            <p:cNvPr id="17" name="Text Box 5"/>
            <p:cNvSpPr txBox="1">
              <a:spLocks noChangeArrowheads="1"/>
            </p:cNvSpPr>
            <p:nvPr/>
          </p:nvSpPr>
          <p:spPr bwMode="auto">
            <a:xfrm>
              <a:off x="762000" y="1447800"/>
              <a:ext cx="3657600" cy="5540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3000" dirty="0">
                  <a:solidFill>
                    <a:srgbClr val="A50021"/>
                  </a:solidFill>
                  <a:latin typeface="Times New Roman" pitchFamily="18" charset="0"/>
                  <a:cs typeface="Times New Roman" pitchFamily="18" charset="0"/>
                </a:rPr>
                <a:t>* Amino </a:t>
              </a:r>
              <a:r>
                <a:rPr lang="en-US" sz="3000" dirty="0" err="1">
                  <a:solidFill>
                    <a:srgbClr val="A50021"/>
                  </a:solidFill>
                  <a:latin typeface="Times New Roman" pitchFamily="18" charset="0"/>
                  <a:cs typeface="Times New Roman" pitchFamily="18" charset="0"/>
                </a:rPr>
                <a:t>axit</a:t>
              </a:r>
              <a:r>
                <a:rPr lang="en-US" sz="3000" dirty="0">
                  <a:solidFill>
                    <a:srgbClr val="A50021"/>
                  </a:solidFill>
                  <a:latin typeface="Times New Roman" pitchFamily="18" charset="0"/>
                  <a:cs typeface="Times New Roman" pitchFamily="18" charset="0"/>
                </a:rPr>
                <a:t>: </a:t>
              </a:r>
            </a:p>
          </p:txBody>
        </p:sp>
        <p:sp>
          <p:nvSpPr>
            <p:cNvPr id="18" name="Text Box 5"/>
            <p:cNvSpPr txBox="1">
              <a:spLocks noChangeArrowheads="1"/>
            </p:cNvSpPr>
            <p:nvPr/>
          </p:nvSpPr>
          <p:spPr bwMode="auto">
            <a:xfrm>
              <a:off x="1341438" y="2057400"/>
              <a:ext cx="3459162" cy="5540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3000" dirty="0">
                  <a:latin typeface="Times New Roman" pitchFamily="18" charset="0"/>
                  <a:cs typeface="Times New Roman" pitchFamily="18" charset="0"/>
                </a:rPr>
                <a:t>(</a:t>
              </a:r>
              <a:r>
                <a:rPr lang="en-US" sz="3000" dirty="0" smtClean="0">
                  <a:latin typeface="Times New Roman" pitchFamily="18" charset="0"/>
                  <a:cs typeface="Times New Roman" pitchFamily="18" charset="0"/>
                </a:rPr>
                <a:t>H</a:t>
              </a:r>
              <a:r>
                <a:rPr lang="en-US" sz="3000" baseline="-25000" dirty="0" smtClean="0">
                  <a:latin typeface="Times New Roman" pitchFamily="18" charset="0"/>
                  <a:cs typeface="Times New Roman" pitchFamily="18" charset="0"/>
                </a:rPr>
                <a:t>2</a:t>
              </a:r>
              <a:r>
                <a:rPr lang="en-US" sz="3000" dirty="0" smtClean="0">
                  <a:latin typeface="Times New Roman" pitchFamily="18" charset="0"/>
                  <a:cs typeface="Times New Roman" pitchFamily="18" charset="0"/>
                </a:rPr>
                <a:t>N)</a:t>
              </a:r>
              <a:r>
                <a:rPr lang="en-US" sz="3000" baseline="-25000" dirty="0" smtClean="0">
                  <a:latin typeface="Times New Roman" pitchFamily="18" charset="0"/>
                  <a:cs typeface="Times New Roman" pitchFamily="18" charset="0"/>
                </a:rPr>
                <a:t>x </a:t>
              </a:r>
              <a:r>
                <a:rPr lang="en-US" sz="3000" dirty="0" smtClean="0">
                  <a:latin typeface="Times New Roman" pitchFamily="18" charset="0"/>
                  <a:cs typeface="Times New Roman" pitchFamily="18" charset="0"/>
                </a:rPr>
                <a:t>R (</a:t>
              </a:r>
              <a:r>
                <a:rPr lang="en-US" sz="3000" dirty="0">
                  <a:latin typeface="Times New Roman" pitchFamily="18" charset="0"/>
                  <a:cs typeface="Times New Roman" pitchFamily="18" charset="0"/>
                </a:rPr>
                <a:t>COOH)</a:t>
              </a:r>
              <a:r>
                <a:rPr lang="en-US" sz="3000" baseline="-25000" dirty="0">
                  <a:latin typeface="Times New Roman" pitchFamily="18" charset="0"/>
                  <a:cs typeface="Times New Roman" pitchFamily="18" charset="0"/>
                </a:rPr>
                <a:t>y</a:t>
              </a:r>
              <a:r>
                <a:rPr lang="en-US" sz="3000" dirty="0">
                  <a:latin typeface="Times New Roman" pitchFamily="18" charset="0"/>
                  <a:cs typeface="Times New Roman" pitchFamily="18" charset="0"/>
                </a:rPr>
                <a:t> </a:t>
              </a:r>
            </a:p>
          </p:txBody>
        </p:sp>
      </p:grpSp>
      <p:sp>
        <p:nvSpPr>
          <p:cNvPr id="27654" name="Rectangle 18"/>
          <p:cNvSpPr>
            <a:spLocks noChangeArrowheads="1"/>
          </p:cNvSpPr>
          <p:nvPr/>
        </p:nvSpPr>
        <p:spPr bwMode="auto">
          <a:xfrm>
            <a:off x="554182" y="1371600"/>
            <a:ext cx="85344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3000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* Amino </a:t>
            </a:r>
            <a:r>
              <a:rPr lang="en-US" sz="3000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axit</a:t>
            </a:r>
            <a:r>
              <a:rPr lang="en-US" sz="3000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chứa</a:t>
            </a:r>
            <a:r>
              <a:rPr lang="en-US" sz="3000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3000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nhóm</a:t>
            </a:r>
            <a:r>
              <a:rPr lang="en-US" sz="3000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–NH</a:t>
            </a:r>
            <a:r>
              <a:rPr lang="en-US" sz="3000" baseline="-25000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en-US" sz="3000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000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3000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nhóm</a:t>
            </a:r>
            <a:r>
              <a:rPr lang="en-US" sz="3000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–COOH:</a:t>
            </a:r>
          </a:p>
        </p:txBody>
      </p:sp>
      <p:sp>
        <p:nvSpPr>
          <p:cNvPr id="20" name="Text Box 56"/>
          <p:cNvSpPr txBox="1">
            <a:spLocks noChangeArrowheads="1"/>
          </p:cNvSpPr>
          <p:nvPr/>
        </p:nvSpPr>
        <p:spPr bwMode="auto">
          <a:xfrm>
            <a:off x="1087582" y="1994911"/>
            <a:ext cx="42672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NH</a:t>
            </a:r>
            <a:r>
              <a:rPr lang="en-US" sz="3000" baseline="-25000" dirty="0"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– R - COOH</a:t>
            </a:r>
          </a:p>
        </p:txBody>
      </p:sp>
      <p:sp>
        <p:nvSpPr>
          <p:cNvPr id="27656" name="Rectangle 20"/>
          <p:cNvSpPr>
            <a:spLocks noChangeArrowheads="1"/>
          </p:cNvSpPr>
          <p:nvPr/>
        </p:nvSpPr>
        <p:spPr bwMode="auto">
          <a:xfrm>
            <a:off x="571500" y="4038600"/>
            <a:ext cx="80010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3000" dirty="0">
                <a:solidFill>
                  <a:srgbClr val="A50021"/>
                </a:solidFill>
                <a:latin typeface="Times New Roman" pitchFamily="18" charset="0"/>
              </a:rPr>
              <a:t>* Amino </a:t>
            </a:r>
            <a:r>
              <a:rPr lang="en-US" sz="3000" dirty="0" err="1">
                <a:solidFill>
                  <a:srgbClr val="A50021"/>
                </a:solidFill>
                <a:latin typeface="Times New Roman" pitchFamily="18" charset="0"/>
              </a:rPr>
              <a:t>axit</a:t>
            </a:r>
            <a:r>
              <a:rPr lang="en-US" sz="3000" dirty="0">
                <a:solidFill>
                  <a:srgbClr val="A50021"/>
                </a:solidFill>
                <a:latin typeface="Times New Roman" pitchFamily="18" charset="0"/>
              </a:rPr>
              <a:t> no, </a:t>
            </a:r>
            <a:r>
              <a:rPr lang="en-US" sz="3000" dirty="0" err="1" smtClean="0">
                <a:solidFill>
                  <a:srgbClr val="A50021"/>
                </a:solidFill>
                <a:latin typeface="Times New Roman" pitchFamily="18" charset="0"/>
              </a:rPr>
              <a:t>đơn</a:t>
            </a:r>
            <a:r>
              <a:rPr lang="en-US" sz="3000" dirty="0" smtClean="0">
                <a:solidFill>
                  <a:srgbClr val="A50021"/>
                </a:solidFill>
                <a:latin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A50021"/>
                </a:solidFill>
                <a:latin typeface="Times New Roman" pitchFamily="18" charset="0"/>
              </a:rPr>
              <a:t>chức</a:t>
            </a:r>
            <a:r>
              <a:rPr lang="en-US" sz="3000" dirty="0" smtClean="0">
                <a:solidFill>
                  <a:srgbClr val="A50021"/>
                </a:solidFill>
                <a:latin typeface="Times New Roman" pitchFamily="18" charset="0"/>
              </a:rPr>
              <a:t>, </a:t>
            </a:r>
            <a:r>
              <a:rPr lang="en-US" sz="3000" dirty="0" err="1">
                <a:solidFill>
                  <a:srgbClr val="A50021"/>
                </a:solidFill>
                <a:latin typeface="Times New Roman" pitchFamily="18" charset="0"/>
              </a:rPr>
              <a:t>mạch</a:t>
            </a:r>
            <a:r>
              <a:rPr lang="en-US" sz="3000" dirty="0">
                <a:solidFill>
                  <a:srgbClr val="A50021"/>
                </a:solidFill>
                <a:latin typeface="Times New Roman" pitchFamily="18" charset="0"/>
              </a:rPr>
              <a:t> </a:t>
            </a:r>
            <a:r>
              <a:rPr lang="en-US" sz="3000" dirty="0" err="1">
                <a:solidFill>
                  <a:srgbClr val="A50021"/>
                </a:solidFill>
                <a:latin typeface="Times New Roman" pitchFamily="18" charset="0"/>
              </a:rPr>
              <a:t>hở</a:t>
            </a:r>
            <a:r>
              <a:rPr lang="en-US" sz="3000" dirty="0">
                <a:solidFill>
                  <a:srgbClr val="A50021"/>
                </a:solidFill>
                <a:latin typeface="Times New Roman" pitchFamily="18" charset="0"/>
              </a:rPr>
              <a:t>:</a:t>
            </a:r>
            <a:endParaRPr lang="en-US" sz="3000" dirty="0">
              <a:solidFill>
                <a:srgbClr val="A50021"/>
              </a:solidFill>
            </a:endParaRPr>
          </a:p>
        </p:txBody>
      </p:sp>
      <p:sp>
        <p:nvSpPr>
          <p:cNvPr id="27657" name="Rectangle 21"/>
          <p:cNvSpPr>
            <a:spLocks noChangeArrowheads="1"/>
          </p:cNvSpPr>
          <p:nvPr/>
        </p:nvSpPr>
        <p:spPr bwMode="auto">
          <a:xfrm>
            <a:off x="1295400" y="5160963"/>
            <a:ext cx="31242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sz="3000" baseline="-25000" dirty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3000" baseline="-25000" dirty="0">
                <a:latin typeface="Times New Roman" pitchFamily="18" charset="0"/>
                <a:cs typeface="Times New Roman" pitchFamily="18" charset="0"/>
              </a:rPr>
              <a:t>2n+1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NO</a:t>
            </a:r>
            <a:r>
              <a:rPr lang="en-US" sz="3000" baseline="-25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(n≥2)</a:t>
            </a:r>
          </a:p>
        </p:txBody>
      </p:sp>
      <p:pic>
        <p:nvPicPr>
          <p:cNvPr id="10" name="Picture 12" descr="top bar swoosh revised"/>
          <p:cNvPicPr>
            <a:picLocks noChangeAspect="1" noChangeArrowheads="1"/>
          </p:cNvPicPr>
          <p:nvPr/>
        </p:nvPicPr>
        <p:blipFill>
          <a:blip r:embed="rId2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2" descr="top bar swoosh revised"/>
          <p:cNvPicPr>
            <a:picLocks noChangeAspect="1" noChangeArrowheads="1"/>
          </p:cNvPicPr>
          <p:nvPr/>
        </p:nvPicPr>
        <p:blipFill>
          <a:blip r:embed="rId2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Rounded Rectangle 11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3" name="Rounded Rectangle 12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5" name="Picture 27" descr="Hoja Carta2">
            <a:extLst>
              <a:ext uri="{FF2B5EF4-FFF2-40B4-BE49-F238E27FC236}">
                <a16:creationId xmlns="" xmlns:a16="http://schemas.microsoft.com/office/drawing/2014/main" id="{FF76120F-6C6D-404D-B7A2-D7A75CF132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8838582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7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500"/>
                                        <p:tgtEl>
                                          <p:spTgt spid="276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"/>
                                        <p:tgtEl>
                                          <p:spTgt spid="276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4" grpId="0"/>
      <p:bldP spid="20" grpId="0"/>
      <p:bldP spid="27656" grpId="0"/>
      <p:bldP spid="2765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Text Box 102"/>
          <p:cNvSpPr txBox="1">
            <a:spLocks noChangeArrowheads="1"/>
          </p:cNvSpPr>
          <p:nvPr/>
        </p:nvSpPr>
        <p:spPr bwMode="auto">
          <a:xfrm>
            <a:off x="114300" y="1219200"/>
            <a:ext cx="8915400" cy="1016000"/>
          </a:xfrm>
          <a:prstGeom prst="rect">
            <a:avLst/>
          </a:prstGeom>
          <a:noFill/>
          <a:ln>
            <a:headEnd type="none" w="sm" len="sm"/>
            <a:tailEnd type="none" w="sm" len="sm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30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en-US" sz="3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a. </a:t>
            </a:r>
            <a:r>
              <a:rPr lang="en-US" sz="3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Tên</a:t>
            </a:r>
            <a:r>
              <a:rPr lang="en-US" sz="3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thay</a:t>
            </a:r>
            <a:r>
              <a:rPr lang="en-US" sz="3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3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  </a:t>
            </a:r>
            <a:r>
              <a:rPr lang="en-US" sz="3000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Axit</a:t>
            </a:r>
            <a:r>
              <a:rPr lang="en-US" sz="3000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en-US" sz="3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3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3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vị</a:t>
            </a:r>
            <a:r>
              <a:rPr lang="en-US" sz="3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trí</a:t>
            </a:r>
            <a:r>
              <a:rPr lang="en-US" sz="3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NH</a:t>
            </a:r>
            <a:r>
              <a:rPr lang="en-US" sz="3000" baseline="-25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(2, 3, 4, …) + </a:t>
            </a:r>
            <a:r>
              <a:rPr lang="en-US" sz="3000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amino</a:t>
            </a:r>
            <a:r>
              <a:rPr lang="en-US" sz="3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+ </a:t>
            </a:r>
            <a:r>
              <a:rPr lang="en-US" sz="3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tên</a:t>
            </a:r>
            <a:r>
              <a:rPr lang="en-US" sz="3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axit</a:t>
            </a:r>
            <a:r>
              <a:rPr lang="en-US" sz="3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cacboxylic</a:t>
            </a:r>
            <a:r>
              <a:rPr lang="en-US" sz="3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sz="3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3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graphicFrame>
        <p:nvGraphicFramePr>
          <p:cNvPr id="8" name="Group 101"/>
          <p:cNvGraphicFramePr>
            <a:graphicFrameLocks noGrp="1"/>
          </p:cNvGraphicFramePr>
          <p:nvPr/>
        </p:nvGraphicFramePr>
        <p:xfrm>
          <a:off x="457200" y="2590800"/>
          <a:ext cx="8077200" cy="3352799"/>
        </p:xfrm>
        <a:graphic>
          <a:graphicData uri="http://schemas.openxmlformats.org/drawingml/2006/table">
            <a:tbl>
              <a:tblPr/>
              <a:tblGrid>
                <a:gridCol w="3733800"/>
                <a:gridCol w="4343400"/>
              </a:tblGrid>
              <a:tr h="60954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kumimoji="0" lang="en-US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3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thức</a:t>
                      </a:r>
                      <a:endParaRPr kumimoji="0" lang="en-US" sz="3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6" marB="4571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Tên</a:t>
                      </a:r>
                      <a:r>
                        <a:rPr kumimoji="0" lang="en-US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3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thay</a:t>
                      </a:r>
                      <a:r>
                        <a:rPr kumimoji="0" lang="en-US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3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thế</a:t>
                      </a:r>
                      <a:endParaRPr kumimoji="0" lang="en-US" sz="3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38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1.</a:t>
                      </a:r>
                    </a:p>
                  </a:txBody>
                  <a:tcPr marT="45716" marB="4571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</a:pPr>
                      <a:endParaRPr kumimoji="0" lang="en-US" sz="3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143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2. </a:t>
                      </a:r>
                    </a:p>
                  </a:txBody>
                  <a:tcPr marT="45716" marB="4571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30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kumimoji="0" lang="en-US" sz="3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905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3. </a:t>
                      </a:r>
                    </a:p>
                  </a:txBody>
                  <a:tcPr marT="45716" marB="4571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 smtClean="0">
                          <a:latin typeface="Tahoma" pitchFamily="34" charset="0"/>
                        </a:rPr>
                        <a:t> </a:t>
                      </a:r>
                      <a:endParaRPr lang="en-US" sz="2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8719" name="Object 47"/>
          <p:cNvGraphicFramePr>
            <a:graphicFrameLocks noChangeAspect="1"/>
          </p:cNvGraphicFramePr>
          <p:nvPr/>
        </p:nvGraphicFramePr>
        <p:xfrm>
          <a:off x="1571625" y="3276600"/>
          <a:ext cx="2085975" cy="755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04" name="ISIS/Draw Sketch" r:id="rId3" imgW="990360" imgH="485640" progId="ISISServer">
                  <p:embed/>
                </p:oleObj>
              </mc:Choice>
              <mc:Fallback>
                <p:oleObj name="ISIS/Draw Sketch" r:id="rId3" imgW="990360" imgH="485640" progId="ISISServer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71625" y="3276600"/>
                        <a:ext cx="2085975" cy="7556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tx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718" name="Object 46"/>
          <p:cNvGraphicFramePr>
            <a:graphicFrameLocks noChangeAspect="1"/>
          </p:cNvGraphicFramePr>
          <p:nvPr/>
        </p:nvGraphicFramePr>
        <p:xfrm>
          <a:off x="1028700" y="4114800"/>
          <a:ext cx="2095500" cy="776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05" name="ISIS/Draw Sketch" r:id="rId5" imgW="1257120" imgH="485640" progId="ISISServer">
                  <p:embed/>
                </p:oleObj>
              </mc:Choice>
              <mc:Fallback>
                <p:oleObj name="ISIS/Draw Sketch" r:id="rId5" imgW="1257120" imgH="485640" progId="ISISServer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28700" y="4114800"/>
                        <a:ext cx="2095500" cy="7762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tx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720" name="Object 48"/>
          <p:cNvGraphicFramePr>
            <a:graphicFrameLocks noChangeAspect="1"/>
          </p:cNvGraphicFramePr>
          <p:nvPr/>
        </p:nvGraphicFramePr>
        <p:xfrm>
          <a:off x="952500" y="5029200"/>
          <a:ext cx="2827338" cy="847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06" name="ISIS/Draw Sketch" r:id="rId7" imgW="1485720" imgH="495000" progId="ISISServer">
                  <p:embed/>
                </p:oleObj>
              </mc:Choice>
              <mc:Fallback>
                <p:oleObj name="ISIS/Draw Sketch" r:id="rId7" imgW="1485720" imgH="495000" progId="ISISServer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52500" y="5029200"/>
                        <a:ext cx="2827338" cy="847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tx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4311650" y="3324225"/>
            <a:ext cx="3459163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hlink"/>
              </a:buClr>
              <a:buSzPct val="120000"/>
            </a:pPr>
            <a:r>
              <a:rPr lang="en-US" sz="3000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Axit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2- </a:t>
            </a:r>
            <a:r>
              <a:rPr lang="en-US" sz="3000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amino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etanoic</a:t>
            </a:r>
            <a:endParaRPr lang="en-US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4267200" y="4122738"/>
            <a:ext cx="38862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000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Axit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2- </a:t>
            </a:r>
            <a:r>
              <a:rPr lang="en-US" sz="3000" dirty="0" err="1" smtClean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amino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propanoic</a:t>
            </a:r>
            <a:endParaRPr lang="en-US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4295775" y="5100638"/>
            <a:ext cx="4119563" cy="47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2500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Axit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2-</a:t>
            </a:r>
            <a:r>
              <a:rPr lang="en-US" sz="2500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amino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-3-metylbutanoic</a:t>
            </a:r>
          </a:p>
        </p:txBody>
      </p:sp>
      <p:pic>
        <p:nvPicPr>
          <p:cNvPr id="15" name="Picture 12" descr="top bar swoosh revised"/>
          <p:cNvPicPr>
            <a:picLocks noChangeAspect="1" noChangeArrowheads="1"/>
          </p:cNvPicPr>
          <p:nvPr/>
        </p:nvPicPr>
        <p:blipFill>
          <a:blip r:embed="rId9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12" descr="top bar swoosh revised"/>
          <p:cNvPicPr>
            <a:picLocks noChangeAspect="1" noChangeArrowheads="1"/>
          </p:cNvPicPr>
          <p:nvPr/>
        </p:nvPicPr>
        <p:blipFill>
          <a:blip r:embed="rId9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Rounded Rectangle 16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8" name="Rounded Rectangle 17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20" name="Picture 27" descr="Hoja Carta2">
            <a:extLst>
              <a:ext uri="{FF2B5EF4-FFF2-40B4-BE49-F238E27FC236}">
                <a16:creationId xmlns="" xmlns:a16="http://schemas.microsoft.com/office/drawing/2014/main" id="{FF76120F-6C6D-404D-B7A2-D7A75CF132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Text Box 102"/>
          <p:cNvSpPr txBox="1">
            <a:spLocks noChangeArrowheads="1"/>
          </p:cNvSpPr>
          <p:nvPr/>
        </p:nvSpPr>
        <p:spPr bwMode="auto">
          <a:xfrm>
            <a:off x="1748559" y="400051"/>
            <a:ext cx="2590800" cy="554038"/>
          </a:xfrm>
          <a:prstGeom prst="rect">
            <a:avLst/>
          </a:prstGeom>
          <a:solidFill>
            <a:srgbClr val="FFFF00"/>
          </a:solidFill>
          <a:ln>
            <a:headEnd type="none" w="sm" len="sm"/>
            <a:tailEnd type="none" w="sm" len="sm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3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Tên</a:t>
            </a:r>
            <a:r>
              <a:rPr lang="en-US" sz="3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gọi</a:t>
            </a:r>
            <a:r>
              <a:rPr lang="en-US" sz="3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endParaRPr lang="en-US" sz="3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765080" y="584757"/>
            <a:ext cx="274786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nhánh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- NH</a:t>
            </a:r>
            <a:r>
              <a:rPr lang="en-US" sz="24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400" dirty="0" smtClean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amino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878254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7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87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7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9" name="Group 12"/>
          <p:cNvGrpSpPr>
            <a:grpSpLocks/>
          </p:cNvGrpSpPr>
          <p:nvPr/>
        </p:nvGrpSpPr>
        <p:grpSpPr bwMode="auto">
          <a:xfrm>
            <a:off x="384318" y="607378"/>
            <a:ext cx="8610600" cy="1477328"/>
            <a:chOff x="332222" y="1812802"/>
            <a:chExt cx="8610600" cy="1476282"/>
          </a:xfrm>
        </p:grpSpPr>
        <p:pic>
          <p:nvPicPr>
            <p:cNvPr id="3105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86113" y="2308055"/>
              <a:ext cx="2743200" cy="485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2" name="Text Box 102"/>
            <p:cNvSpPr txBox="1">
              <a:spLocks noChangeArrowheads="1"/>
            </p:cNvSpPr>
            <p:nvPr/>
          </p:nvSpPr>
          <p:spPr bwMode="auto">
            <a:xfrm>
              <a:off x="332222" y="1812802"/>
              <a:ext cx="8610600" cy="1476282"/>
            </a:xfrm>
            <a:prstGeom prst="rect">
              <a:avLst/>
            </a:prstGeom>
            <a:noFill/>
            <a:ln>
              <a:headEnd type="none" w="sm" len="sm"/>
              <a:tailEnd type="none" w="sm" len="sm"/>
            </a:ln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>
                <a:defRPr/>
              </a:pPr>
              <a:r>
                <a:rPr lang="en-US" sz="2500" dirty="0">
                  <a:solidFill>
                    <a:srgbClr val="0000CC"/>
                  </a:solidFill>
                  <a:latin typeface="Times New Roman" pitchFamily="18" charset="0"/>
                  <a:cs typeface="Times New Roman" pitchFamily="18" charset="0"/>
                </a:rPr>
                <a:t>     </a:t>
              </a:r>
              <a:r>
                <a:rPr lang="en-US" sz="3000" b="1" dirty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b. </a:t>
              </a:r>
              <a:r>
                <a:rPr lang="en-US" sz="3000" b="1" dirty="0" err="1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Tên</a:t>
              </a:r>
              <a:r>
                <a:rPr lang="en-US" sz="3000" b="1" dirty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3000" b="1" dirty="0" err="1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bán</a:t>
              </a:r>
              <a:r>
                <a:rPr lang="en-US" sz="3000" b="1" dirty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3000" b="1" dirty="0" err="1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hệ</a:t>
              </a:r>
              <a:r>
                <a:rPr lang="en-US" sz="3000" b="1" dirty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3000" b="1" dirty="0" err="1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thống</a:t>
              </a:r>
              <a:r>
                <a:rPr lang="en-US" sz="3000" b="1" dirty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:   </a:t>
              </a:r>
              <a:endPara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>
                <a:defRPr/>
              </a:pPr>
              <a:r>
                <a:rPr lang="en-US" sz="3000" dirty="0" err="1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Axit</a:t>
              </a:r>
              <a:r>
                <a:rPr lang="en-US" sz="3000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3000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+ </a:t>
              </a:r>
              <a:r>
                <a:rPr lang="en-US" sz="3000" dirty="0" err="1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số</a:t>
              </a:r>
              <a:r>
                <a:rPr lang="en-US" sz="3000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3000" dirty="0" err="1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chỉ</a:t>
              </a:r>
              <a:r>
                <a:rPr lang="en-US" sz="3000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3000" dirty="0" err="1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vị</a:t>
              </a:r>
              <a:r>
                <a:rPr lang="en-US" sz="3000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3000" dirty="0" err="1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trí</a:t>
              </a:r>
              <a:r>
                <a:rPr lang="en-US" sz="3000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 NH</a:t>
              </a:r>
              <a:r>
                <a:rPr lang="en-US" sz="3000" baseline="-25000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2 </a:t>
              </a:r>
              <a:r>
                <a:rPr lang="en-US" sz="3000" baseline="-25000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                                            </a:t>
              </a:r>
              <a:r>
                <a:rPr lang="en-US" sz="3000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+  amino </a:t>
              </a:r>
              <a:r>
                <a:rPr lang="en-US" sz="3000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+ </a:t>
              </a:r>
              <a:r>
                <a:rPr lang="en-US" sz="3000" dirty="0" err="1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tên</a:t>
              </a:r>
              <a:r>
                <a:rPr lang="en-US" sz="3000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3000" dirty="0" err="1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thường</a:t>
              </a:r>
              <a:r>
                <a:rPr lang="en-US" sz="3000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3000" dirty="0" err="1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axit</a:t>
              </a:r>
              <a:r>
                <a:rPr lang="en-US" sz="3000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3000" dirty="0" err="1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cacboxylic</a:t>
              </a:r>
              <a:r>
                <a:rPr lang="en-US" sz="3000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3000" dirty="0" err="1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tương</a:t>
              </a:r>
              <a:r>
                <a:rPr lang="en-US" sz="3000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3000" dirty="0" err="1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ứng</a:t>
              </a:r>
              <a:endParaRPr lang="en-US" sz="3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pic>
        <p:nvPicPr>
          <p:cNvPr id="15" name="Picture 12" descr="top bar swoosh revised"/>
          <p:cNvPicPr>
            <a:picLocks noChangeAspect="1" noChangeArrowheads="1"/>
          </p:cNvPicPr>
          <p:nvPr/>
        </p:nvPicPr>
        <p:blipFill>
          <a:blip r:embed="rId4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12" descr="top bar swoosh revised"/>
          <p:cNvPicPr>
            <a:picLocks noChangeAspect="1" noChangeArrowheads="1"/>
          </p:cNvPicPr>
          <p:nvPr/>
        </p:nvPicPr>
        <p:blipFill>
          <a:blip r:embed="rId4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Rounded Rectangle 16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8" name="Rounded Rectangle 17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graphicFrame>
        <p:nvGraphicFramePr>
          <p:cNvPr id="30" name="Group 10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98299"/>
              </p:ext>
            </p:extLst>
          </p:nvPr>
        </p:nvGraphicFramePr>
        <p:xfrm>
          <a:off x="79518" y="2378377"/>
          <a:ext cx="8915400" cy="2959209"/>
        </p:xfrm>
        <a:graphic>
          <a:graphicData uri="http://schemas.openxmlformats.org/drawingml/2006/table">
            <a:tbl>
              <a:tblPr/>
              <a:tblGrid>
                <a:gridCol w="3136900"/>
                <a:gridCol w="2209800"/>
                <a:gridCol w="1892300"/>
                <a:gridCol w="990600"/>
                <a:gridCol w="685800"/>
              </a:tblGrid>
              <a:tr h="86582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thức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Tên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thay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thế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Tên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bán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hệ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thống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Tên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thường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Kí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hiệu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0466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Axit</a:t>
                      </a: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2- </a:t>
                      </a:r>
                      <a:r>
                        <a:rPr lang="en-US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aminoetanoic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  <a:defRPr/>
                      </a:pPr>
                      <a:r>
                        <a:rPr lang="en-US" sz="2400" dirty="0" err="1" smtClean="0">
                          <a:solidFill>
                            <a:srgbClr val="0000F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Axit</a:t>
                      </a:r>
                      <a:r>
                        <a:rPr lang="en-US" sz="2400" dirty="0" smtClean="0">
                          <a:solidFill>
                            <a:srgbClr val="0000F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 smtClean="0">
                          <a:solidFill>
                            <a:srgbClr val="0000F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aminoaxetic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8653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Axit</a:t>
                      </a: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pPr algn="ctr"/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2-amino</a:t>
                      </a:r>
                    </a:p>
                    <a:p>
                      <a:pPr algn="ctr"/>
                      <a:r>
                        <a:rPr lang="en-US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propanoic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err="1" smtClean="0">
                          <a:solidFill>
                            <a:srgbClr val="0000F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Axit</a:t>
                      </a:r>
                      <a:r>
                        <a:rPr lang="en-US" sz="2400" dirty="0" smtClean="0">
                          <a:solidFill>
                            <a:srgbClr val="0000F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pPr algn="ctr"/>
                      <a:r>
                        <a:rPr lang="el-GR" sz="2400" dirty="0" smtClean="0">
                          <a:solidFill>
                            <a:srgbClr val="0000F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α</a:t>
                      </a:r>
                      <a:r>
                        <a:rPr lang="en-US" sz="2400" dirty="0" smtClean="0">
                          <a:solidFill>
                            <a:srgbClr val="0000F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-amino propionic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31" name="Object 4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44655105"/>
              </p:ext>
            </p:extLst>
          </p:nvPr>
        </p:nvGraphicFramePr>
        <p:xfrm>
          <a:off x="685800" y="3335040"/>
          <a:ext cx="2085975" cy="755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1" name="ISIS/Draw Sketch" r:id="rId5" imgW="990360" imgH="485640" progId="ISISServer">
                  <p:embed/>
                </p:oleObj>
              </mc:Choice>
              <mc:Fallback>
                <p:oleObj name="ISIS/Draw Sketch" r:id="rId5" imgW="990360" imgH="485640" progId="ISISServer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5800" y="3335040"/>
                        <a:ext cx="2085975" cy="7556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tx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" name="Object 4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21308796"/>
              </p:ext>
            </p:extLst>
          </p:nvPr>
        </p:nvGraphicFramePr>
        <p:xfrm>
          <a:off x="609600" y="4321744"/>
          <a:ext cx="2095500" cy="7762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2" name="ISIS/Draw Sketch" r:id="rId7" imgW="1257120" imgH="485640" progId="ISISServer">
                  <p:embed/>
                </p:oleObj>
              </mc:Choice>
              <mc:Fallback>
                <p:oleObj name="ISIS/Draw Sketch" r:id="rId7" imgW="1257120" imgH="485640" progId="ISISServer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9600" y="4321744"/>
                        <a:ext cx="2095500" cy="7762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tx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4" name="Rectangle 33"/>
          <p:cNvSpPr>
            <a:spLocks noChangeArrowheads="1"/>
          </p:cNvSpPr>
          <p:nvPr/>
        </p:nvSpPr>
        <p:spPr bwMode="auto">
          <a:xfrm>
            <a:off x="7464282" y="4385239"/>
            <a:ext cx="8778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>
              <a:spcBef>
                <a:spcPct val="20000"/>
              </a:spcBef>
              <a:buClr>
                <a:schemeClr val="hlink"/>
              </a:buClr>
              <a:buSzPct val="120000"/>
            </a:pPr>
            <a:r>
              <a:rPr lang="en-US" sz="2000" dirty="0" err="1">
                <a:solidFill>
                  <a:srgbClr val="FF0000"/>
                </a:solidFill>
                <a:latin typeface="Tahoma" pitchFamily="34" charset="0"/>
              </a:rPr>
              <a:t>Alanin</a:t>
            </a:r>
            <a:endParaRPr lang="en-US" sz="2000" dirty="0">
              <a:solidFill>
                <a:srgbClr val="FF0000"/>
              </a:solidFill>
              <a:latin typeface="Tahoma" pitchFamily="34" charset="0"/>
            </a:endParaRPr>
          </a:p>
        </p:txBody>
      </p:sp>
      <p:sp>
        <p:nvSpPr>
          <p:cNvPr id="35" name="Text Box 61"/>
          <p:cNvSpPr txBox="1">
            <a:spLocks noChangeArrowheads="1"/>
          </p:cNvSpPr>
          <p:nvPr/>
        </p:nvSpPr>
        <p:spPr bwMode="auto">
          <a:xfrm>
            <a:off x="7375382" y="3499414"/>
            <a:ext cx="9906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chemeClr val="hlink"/>
              </a:buClr>
              <a:buSzPct val="120000"/>
            </a:pPr>
            <a:r>
              <a:rPr lang="en-US" sz="2000" dirty="0" err="1">
                <a:solidFill>
                  <a:srgbClr val="FF0000"/>
                </a:solidFill>
                <a:latin typeface="Tahoma" pitchFamily="34" charset="0"/>
              </a:rPr>
              <a:t>Glyxin</a:t>
            </a:r>
            <a:endParaRPr lang="en-US" sz="2000" dirty="0">
              <a:solidFill>
                <a:srgbClr val="FF0000"/>
              </a:solidFill>
              <a:latin typeface="Tahoma" pitchFamily="34" charset="0"/>
            </a:endParaRPr>
          </a:p>
        </p:txBody>
      </p:sp>
      <p:sp>
        <p:nvSpPr>
          <p:cNvPr id="36" name="Text Box 59"/>
          <p:cNvSpPr txBox="1">
            <a:spLocks noChangeArrowheads="1"/>
          </p:cNvSpPr>
          <p:nvPr/>
        </p:nvSpPr>
        <p:spPr bwMode="auto">
          <a:xfrm>
            <a:off x="8305368" y="3477189"/>
            <a:ext cx="8572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chemeClr val="hlink"/>
              </a:buClr>
              <a:buSzPct val="120000"/>
            </a:pPr>
            <a:r>
              <a:rPr lang="en-US" b="1" dirty="0" err="1">
                <a:solidFill>
                  <a:srgbClr val="FF0000"/>
                </a:solidFill>
                <a:latin typeface="Tahoma" pitchFamily="34" charset="0"/>
              </a:rPr>
              <a:t>Gly</a:t>
            </a:r>
            <a:endParaRPr lang="en-US" b="1" dirty="0">
              <a:solidFill>
                <a:srgbClr val="FF0000"/>
              </a:solidFill>
              <a:latin typeface="Tahoma" pitchFamily="34" charset="0"/>
            </a:endParaRPr>
          </a:p>
          <a:p>
            <a:pPr algn="ctr" eaLnBrk="1" hangingPunct="1">
              <a:spcBef>
                <a:spcPct val="20000"/>
              </a:spcBef>
              <a:buClr>
                <a:schemeClr val="hlink"/>
              </a:buClr>
              <a:buSzPct val="120000"/>
            </a:pPr>
            <a:r>
              <a:rPr lang="en-US" dirty="0">
                <a:latin typeface="Tahoma" pitchFamily="34" charset="0"/>
              </a:rPr>
              <a:t>(75)</a:t>
            </a:r>
          </a:p>
        </p:txBody>
      </p:sp>
      <p:sp>
        <p:nvSpPr>
          <p:cNvPr id="37" name="Text Box 59"/>
          <p:cNvSpPr txBox="1">
            <a:spLocks noChangeArrowheads="1"/>
          </p:cNvSpPr>
          <p:nvPr/>
        </p:nvSpPr>
        <p:spPr bwMode="auto">
          <a:xfrm>
            <a:off x="8300605" y="4321739"/>
            <a:ext cx="8572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chemeClr val="hlink"/>
              </a:buClr>
              <a:buSzPct val="120000"/>
            </a:pPr>
            <a:r>
              <a:rPr lang="en-US" b="1" dirty="0" err="1">
                <a:solidFill>
                  <a:srgbClr val="FF0000"/>
                </a:solidFill>
                <a:latin typeface="Tahoma" pitchFamily="34" charset="0"/>
              </a:rPr>
              <a:t>Ala</a:t>
            </a:r>
            <a:endParaRPr lang="en-US" b="1" dirty="0">
              <a:solidFill>
                <a:srgbClr val="FF0000"/>
              </a:solidFill>
              <a:latin typeface="Tahoma" pitchFamily="34" charset="0"/>
            </a:endParaRPr>
          </a:p>
          <a:p>
            <a:pPr algn="ctr" eaLnBrk="1" hangingPunct="1">
              <a:spcBef>
                <a:spcPct val="20000"/>
              </a:spcBef>
              <a:buClr>
                <a:schemeClr val="hlink"/>
              </a:buClr>
              <a:buSzPct val="120000"/>
            </a:pPr>
            <a:r>
              <a:rPr lang="en-US" dirty="0">
                <a:latin typeface="Tahoma" pitchFamily="34" charset="0"/>
              </a:rPr>
              <a:t>(89)</a:t>
            </a:r>
          </a:p>
        </p:txBody>
      </p:sp>
      <p:sp>
        <p:nvSpPr>
          <p:cNvPr id="2" name="Rectangle 1"/>
          <p:cNvSpPr/>
          <p:nvPr/>
        </p:nvSpPr>
        <p:spPr>
          <a:xfrm>
            <a:off x="1752600" y="3694686"/>
            <a:ext cx="14157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sz="2400" b="1" baseline="-25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2400" b="1" baseline="-25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r>
              <a:rPr lang="en-US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NO</a:t>
            </a:r>
            <a:r>
              <a:rPr lang="en-US" sz="2400" b="1" baseline="-25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en-US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1773382" y="4800863"/>
            <a:ext cx="14157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sz="2400" b="1" baseline="-25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2400" b="1" baseline="-25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7</a:t>
            </a:r>
            <a:r>
              <a:rPr lang="en-US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NO</a:t>
            </a:r>
            <a:r>
              <a:rPr lang="en-US" sz="2400" b="1" baseline="-25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en-US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21" name="Picture 27" descr="Hoja Carta2">
            <a:extLst>
              <a:ext uri="{FF2B5EF4-FFF2-40B4-BE49-F238E27FC236}">
                <a16:creationId xmlns="" xmlns:a16="http://schemas.microsoft.com/office/drawing/2014/main" id="{FF76120F-6C6D-404D-B7A2-D7A75CF132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/>
          <a:srcRect t="51007"/>
          <a:stretch>
            <a:fillRect/>
          </a:stretch>
        </p:blipFill>
        <p:spPr bwMode="auto">
          <a:xfrm>
            <a:off x="0" y="6172200"/>
            <a:ext cx="91440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97351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5" grpId="0"/>
      <p:bldP spid="36" grpId="0"/>
      <p:bldP spid="37" grpId="0"/>
      <p:bldP spid="2" grpId="0"/>
      <p:bldP spid="2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9" name="Group 12"/>
          <p:cNvGrpSpPr>
            <a:grpSpLocks/>
          </p:cNvGrpSpPr>
          <p:nvPr/>
        </p:nvGrpSpPr>
        <p:grpSpPr bwMode="auto">
          <a:xfrm>
            <a:off x="384318" y="386195"/>
            <a:ext cx="8610600" cy="1477328"/>
            <a:chOff x="332222" y="1812802"/>
            <a:chExt cx="8610600" cy="1476282"/>
          </a:xfrm>
        </p:grpSpPr>
        <p:pic>
          <p:nvPicPr>
            <p:cNvPr id="3105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86113" y="2308055"/>
              <a:ext cx="2743200" cy="485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2" name="Text Box 102"/>
            <p:cNvSpPr txBox="1">
              <a:spLocks noChangeArrowheads="1"/>
            </p:cNvSpPr>
            <p:nvPr/>
          </p:nvSpPr>
          <p:spPr bwMode="auto">
            <a:xfrm>
              <a:off x="332222" y="1812802"/>
              <a:ext cx="8610600" cy="1476282"/>
            </a:xfrm>
            <a:prstGeom prst="rect">
              <a:avLst/>
            </a:prstGeom>
            <a:noFill/>
            <a:ln>
              <a:headEnd type="none" w="sm" len="sm"/>
              <a:tailEnd type="none" w="sm" len="sm"/>
            </a:ln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>
                <a:defRPr/>
              </a:pPr>
              <a:r>
                <a:rPr lang="en-US" sz="2500" dirty="0">
                  <a:solidFill>
                    <a:srgbClr val="0000CC"/>
                  </a:solidFill>
                  <a:latin typeface="Times New Roman" pitchFamily="18" charset="0"/>
                  <a:cs typeface="Times New Roman" pitchFamily="18" charset="0"/>
                </a:rPr>
                <a:t>     </a:t>
              </a:r>
              <a:r>
                <a:rPr lang="en-US" sz="3000" b="1" dirty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b. </a:t>
              </a:r>
              <a:r>
                <a:rPr lang="en-US" sz="3000" b="1" dirty="0" err="1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Tên</a:t>
              </a:r>
              <a:r>
                <a:rPr lang="en-US" sz="3000" b="1" dirty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3000" b="1" dirty="0" err="1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bán</a:t>
              </a:r>
              <a:r>
                <a:rPr lang="en-US" sz="3000" b="1" dirty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3000" b="1" dirty="0" err="1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hệ</a:t>
              </a:r>
              <a:r>
                <a:rPr lang="en-US" sz="3000" b="1" dirty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3000" b="1" dirty="0" err="1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thống</a:t>
              </a:r>
              <a:r>
                <a:rPr lang="en-US" sz="3000" b="1" dirty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:   </a:t>
              </a:r>
              <a:endPara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>
                <a:defRPr/>
              </a:pPr>
              <a:r>
                <a:rPr lang="en-US" sz="3000" dirty="0" err="1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Axit</a:t>
              </a:r>
              <a:r>
                <a:rPr lang="en-US" sz="3000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3000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+ </a:t>
              </a:r>
              <a:r>
                <a:rPr lang="en-US" sz="3000" dirty="0" err="1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số</a:t>
              </a:r>
              <a:r>
                <a:rPr lang="en-US" sz="3000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3000" dirty="0" err="1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chỉ</a:t>
              </a:r>
              <a:r>
                <a:rPr lang="en-US" sz="3000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3000" dirty="0" err="1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vị</a:t>
              </a:r>
              <a:r>
                <a:rPr lang="en-US" sz="3000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3000" dirty="0" err="1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trí</a:t>
              </a:r>
              <a:r>
                <a:rPr lang="en-US" sz="3000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 NH</a:t>
              </a:r>
              <a:r>
                <a:rPr lang="en-US" sz="3000" baseline="-25000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2 </a:t>
              </a:r>
              <a:r>
                <a:rPr lang="en-US" sz="3000" baseline="-25000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                                            </a:t>
              </a:r>
              <a:r>
                <a:rPr lang="en-US" sz="3000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+  amino </a:t>
              </a:r>
              <a:r>
                <a:rPr lang="en-US" sz="3000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+ </a:t>
              </a:r>
              <a:r>
                <a:rPr lang="en-US" sz="3000" dirty="0" err="1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tên</a:t>
              </a:r>
              <a:r>
                <a:rPr lang="en-US" sz="3000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3000" dirty="0" err="1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thường</a:t>
              </a:r>
              <a:r>
                <a:rPr lang="en-US" sz="3000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3000" dirty="0" err="1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axit</a:t>
              </a:r>
              <a:r>
                <a:rPr lang="en-US" sz="3000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3000" dirty="0" err="1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cacboxylic</a:t>
              </a:r>
              <a:r>
                <a:rPr lang="en-US" sz="3000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3000" dirty="0" err="1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tương</a:t>
              </a:r>
              <a:r>
                <a:rPr lang="en-US" sz="3000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3000" dirty="0" err="1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ứng</a:t>
              </a:r>
              <a:endParaRPr lang="en-US" sz="3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pic>
        <p:nvPicPr>
          <p:cNvPr id="15" name="Picture 12" descr="top bar swoosh revised"/>
          <p:cNvPicPr>
            <a:picLocks noChangeAspect="1" noChangeArrowheads="1"/>
          </p:cNvPicPr>
          <p:nvPr/>
        </p:nvPicPr>
        <p:blipFill>
          <a:blip r:embed="rId4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12" descr="top bar swoosh revised"/>
          <p:cNvPicPr>
            <a:picLocks noChangeAspect="1" noChangeArrowheads="1"/>
          </p:cNvPicPr>
          <p:nvPr/>
        </p:nvPicPr>
        <p:blipFill>
          <a:blip r:embed="rId4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Rounded Rectangle 16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8" name="Rounded Rectangle 17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graphicFrame>
        <p:nvGraphicFramePr>
          <p:cNvPr id="26" name="Group 10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2238597"/>
              </p:ext>
            </p:extLst>
          </p:nvPr>
        </p:nvGraphicFramePr>
        <p:xfrm>
          <a:off x="114300" y="1979406"/>
          <a:ext cx="8915400" cy="4541520"/>
        </p:xfrm>
        <a:graphic>
          <a:graphicData uri="http://schemas.openxmlformats.org/drawingml/2006/table">
            <a:tbl>
              <a:tblPr/>
              <a:tblGrid>
                <a:gridCol w="3477777"/>
                <a:gridCol w="1703823"/>
                <a:gridCol w="1943100"/>
                <a:gridCol w="1104900"/>
                <a:gridCol w="685800"/>
              </a:tblGrid>
              <a:tr h="101268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thức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Tên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thay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thế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Tên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bán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hệ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thống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Tên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thường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Kí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hiệu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756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Axit</a:t>
                      </a: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 2-amino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-3-metyl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butanoic</a:t>
                      </a:r>
                      <a:endParaRPr lang="en-US" sz="2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</a:pPr>
                      <a:r>
                        <a:rPr lang="en-US" sz="2400" dirty="0" err="1" smtClean="0">
                          <a:solidFill>
                            <a:srgbClr val="0000F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Axit</a:t>
                      </a:r>
                      <a:r>
                        <a:rPr lang="en-US" sz="2400" dirty="0" smtClean="0">
                          <a:solidFill>
                            <a:srgbClr val="0000F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pPr algn="ct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</a:pPr>
                      <a:r>
                        <a:rPr lang="en-US" sz="2400" dirty="0" smtClean="0">
                          <a:solidFill>
                            <a:srgbClr val="0000FF"/>
                          </a:solidFill>
                          <a:latin typeface="Times New Roman" pitchFamily="18" charset="0"/>
                          <a:cs typeface="Times New Roman" pitchFamily="18" charset="0"/>
                          <a:sym typeface="Symbol" pitchFamily="18" charset="2"/>
                        </a:rPr>
                        <a:t></a:t>
                      </a:r>
                      <a:r>
                        <a:rPr lang="en-US" sz="2400" dirty="0" smtClean="0">
                          <a:solidFill>
                            <a:srgbClr val="0000F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-amino</a:t>
                      </a:r>
                    </a:p>
                    <a:p>
                      <a:pPr algn="ct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</a:pPr>
                      <a:r>
                        <a:rPr lang="en-US" sz="2400" dirty="0" err="1" smtClean="0">
                          <a:solidFill>
                            <a:srgbClr val="0000F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isovaleric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28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Axit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2- amino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pentan-1,5-đioic</a:t>
                      </a:r>
                    </a:p>
                    <a:p>
                      <a:pPr algn="ctr"/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Axit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sym typeface="Symbol" pitchFamily="18" charset="2"/>
                        </a:rPr>
                        <a:t>-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amino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glutaric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8" name="Object 5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09164759"/>
              </p:ext>
            </p:extLst>
          </p:nvPr>
        </p:nvGraphicFramePr>
        <p:xfrm>
          <a:off x="304800" y="4944267"/>
          <a:ext cx="3352800" cy="846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40" name="ISIS/Draw Sketch" r:id="rId5" imgW="2047680" imgH="504720" progId="ISISServer">
                  <p:embed/>
                </p:oleObj>
              </mc:Choice>
              <mc:Fallback>
                <p:oleObj name="ISIS/Draw Sketch" r:id="rId5" imgW="2047680" imgH="504720" progId="ISISServer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4800" y="4944267"/>
                        <a:ext cx="3352800" cy="8461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tx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" name="Text Box 70"/>
          <p:cNvSpPr txBox="1">
            <a:spLocks noChangeArrowheads="1"/>
          </p:cNvSpPr>
          <p:nvPr/>
        </p:nvSpPr>
        <p:spPr bwMode="auto">
          <a:xfrm>
            <a:off x="7240015" y="4878240"/>
            <a:ext cx="11430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chemeClr val="hlink"/>
              </a:buClr>
              <a:buSzPct val="120000"/>
            </a:pPr>
            <a:r>
              <a:rPr lang="en-US" sz="2000" dirty="0" err="1">
                <a:solidFill>
                  <a:srgbClr val="FF0000"/>
                </a:solidFill>
                <a:latin typeface="Tahoma" pitchFamily="34" charset="0"/>
              </a:rPr>
              <a:t>Axit</a:t>
            </a:r>
            <a:r>
              <a:rPr lang="en-US" sz="2000" dirty="0">
                <a:solidFill>
                  <a:srgbClr val="FF0000"/>
                </a:solidFill>
                <a:latin typeface="Tahoma" pitchFamily="34" charset="0"/>
              </a:rPr>
              <a:t> glutamic</a:t>
            </a:r>
          </a:p>
        </p:txBody>
      </p:sp>
      <p:sp>
        <p:nvSpPr>
          <p:cNvPr id="43" name="Text Box 71"/>
          <p:cNvSpPr txBox="1">
            <a:spLocks noChangeArrowheads="1"/>
          </p:cNvSpPr>
          <p:nvPr/>
        </p:nvSpPr>
        <p:spPr bwMode="auto">
          <a:xfrm>
            <a:off x="8203628" y="4884590"/>
            <a:ext cx="8572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chemeClr val="hlink"/>
              </a:buClr>
              <a:buSzPct val="120000"/>
            </a:pPr>
            <a:r>
              <a:rPr lang="en-US" b="1" dirty="0" err="1">
                <a:solidFill>
                  <a:srgbClr val="FF0000"/>
                </a:solidFill>
                <a:latin typeface="Tahoma" pitchFamily="34" charset="0"/>
              </a:rPr>
              <a:t>Glu</a:t>
            </a:r>
            <a:endParaRPr lang="en-US" b="1" dirty="0">
              <a:solidFill>
                <a:srgbClr val="FF0000"/>
              </a:solidFill>
              <a:latin typeface="Tahoma" pitchFamily="34" charset="0"/>
            </a:endParaRPr>
          </a:p>
          <a:p>
            <a:pPr algn="ctr" eaLnBrk="1" hangingPunct="1">
              <a:spcBef>
                <a:spcPct val="20000"/>
              </a:spcBef>
              <a:buClr>
                <a:schemeClr val="hlink"/>
              </a:buClr>
              <a:buSzPct val="120000"/>
            </a:pPr>
            <a:r>
              <a:rPr lang="en-US" dirty="0">
                <a:latin typeface="Tahoma" pitchFamily="34" charset="0"/>
              </a:rPr>
              <a:t>(147)</a:t>
            </a:r>
          </a:p>
        </p:txBody>
      </p:sp>
      <p:pic>
        <p:nvPicPr>
          <p:cNvPr id="44" name="Picture 27" descr="Hoja Carta2">
            <a:extLst>
              <a:ext uri="{FF2B5EF4-FFF2-40B4-BE49-F238E27FC236}">
                <a16:creationId xmlns="" xmlns:a16="http://schemas.microsoft.com/office/drawing/2014/main" id="{FF76120F-6C6D-404D-B7A2-D7A75CF132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/>
          <a:srcRect t="51007"/>
          <a:stretch>
            <a:fillRect/>
          </a:stretch>
        </p:blipFill>
        <p:spPr bwMode="auto">
          <a:xfrm>
            <a:off x="0" y="6591300"/>
            <a:ext cx="9144000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9" name="Object 4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2930960"/>
              </p:ext>
            </p:extLst>
          </p:nvPr>
        </p:nvGraphicFramePr>
        <p:xfrm>
          <a:off x="412027" y="3429000"/>
          <a:ext cx="2827338" cy="847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41" name="ISIS/Draw Sketch" r:id="rId8" imgW="1485720" imgH="495000" progId="ISISServer">
                  <p:embed/>
                </p:oleObj>
              </mc:Choice>
              <mc:Fallback>
                <p:oleObj name="ISIS/Draw Sketch" r:id="rId8" imgW="1485720" imgH="495000" progId="ISISServer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2027" y="3429000"/>
                        <a:ext cx="2827338" cy="847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tx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Text Box 64"/>
          <p:cNvSpPr txBox="1">
            <a:spLocks noChangeArrowheads="1"/>
          </p:cNvSpPr>
          <p:nvPr/>
        </p:nvSpPr>
        <p:spPr bwMode="auto">
          <a:xfrm>
            <a:off x="7392415" y="3625261"/>
            <a:ext cx="811214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chemeClr val="hlink"/>
              </a:buClr>
              <a:buSzPct val="120000"/>
            </a:pPr>
            <a:r>
              <a:rPr lang="en-US" sz="2000" dirty="0" err="1">
                <a:solidFill>
                  <a:srgbClr val="FF0000"/>
                </a:solidFill>
                <a:latin typeface="Tahoma" pitchFamily="34" charset="0"/>
              </a:rPr>
              <a:t>Valin</a:t>
            </a:r>
            <a:endParaRPr lang="en-US" sz="2000" dirty="0">
              <a:solidFill>
                <a:srgbClr val="FF0000"/>
              </a:solidFill>
              <a:latin typeface="Tahoma" pitchFamily="34" charset="0"/>
            </a:endParaRPr>
          </a:p>
        </p:txBody>
      </p:sp>
      <p:sp>
        <p:nvSpPr>
          <p:cNvPr id="21" name="Text Box 65"/>
          <p:cNvSpPr txBox="1">
            <a:spLocks noChangeArrowheads="1"/>
          </p:cNvSpPr>
          <p:nvPr/>
        </p:nvSpPr>
        <p:spPr bwMode="auto">
          <a:xfrm>
            <a:off x="8203629" y="3474448"/>
            <a:ext cx="857250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chemeClr val="hlink"/>
              </a:buClr>
              <a:buSzPct val="120000"/>
            </a:pPr>
            <a:r>
              <a:rPr lang="en-US" b="1" dirty="0">
                <a:solidFill>
                  <a:srgbClr val="FF0000"/>
                </a:solidFill>
                <a:latin typeface="Tahoma" pitchFamily="34" charset="0"/>
              </a:rPr>
              <a:t>Val</a:t>
            </a:r>
          </a:p>
          <a:p>
            <a:pPr algn="ctr" eaLnBrk="1" hangingPunct="1">
              <a:spcBef>
                <a:spcPct val="20000"/>
              </a:spcBef>
              <a:buClr>
                <a:schemeClr val="hlink"/>
              </a:buClr>
              <a:buSzPct val="120000"/>
            </a:pPr>
            <a:r>
              <a:rPr lang="en-US" dirty="0">
                <a:latin typeface="Tahoma" pitchFamily="34" charset="0"/>
              </a:rPr>
              <a:t>(117)</a:t>
            </a:r>
          </a:p>
        </p:txBody>
      </p:sp>
    </p:spTree>
    <p:extLst>
      <p:ext uri="{BB962C8B-B14F-4D97-AF65-F5344CB8AC3E}">
        <p14:creationId xmlns:p14="http://schemas.microsoft.com/office/powerpoint/2010/main" val="1640509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3" grpId="0"/>
      <p:bldP spid="20" grpId="0"/>
      <p:bldP spid="2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254793" y="3624263"/>
            <a:ext cx="8634413" cy="1314450"/>
            <a:chOff x="219075" y="742950"/>
            <a:chExt cx="8634413" cy="1314450"/>
          </a:xfrm>
        </p:grpSpPr>
        <p:pic>
          <p:nvPicPr>
            <p:cNvPr id="22532" name="Picture 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29238" y="742950"/>
              <a:ext cx="3524250" cy="8953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33" name="Picture 6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9075" y="996950"/>
              <a:ext cx="3667125" cy="647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34" name="Picture 8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40188" y="842963"/>
              <a:ext cx="1114425" cy="7524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2535" name="TextBox 50"/>
            <p:cNvSpPr txBox="1">
              <a:spLocks noChangeArrowheads="1"/>
            </p:cNvSpPr>
            <p:nvPr/>
          </p:nvSpPr>
          <p:spPr bwMode="auto">
            <a:xfrm>
              <a:off x="850900" y="1533525"/>
              <a:ext cx="2246313" cy="5238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n-US" sz="2800" b="1" i="1"/>
                <a:t>dạng phân tử</a:t>
              </a:r>
            </a:p>
          </p:txBody>
        </p:sp>
        <p:sp>
          <p:nvSpPr>
            <p:cNvPr id="22536" name="TextBox 51"/>
            <p:cNvSpPr txBox="1">
              <a:spLocks noChangeArrowheads="1"/>
            </p:cNvSpPr>
            <p:nvPr/>
          </p:nvSpPr>
          <p:spPr bwMode="auto">
            <a:xfrm>
              <a:off x="5410200" y="1533525"/>
              <a:ext cx="3082925" cy="5238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n-US" sz="2800" b="1" i="1"/>
                <a:t>dạng ion lưỡng cực</a:t>
              </a:r>
            </a:p>
          </p:txBody>
        </p:sp>
        <p:grpSp>
          <p:nvGrpSpPr>
            <p:cNvPr id="22537" name="Group 11"/>
            <p:cNvGrpSpPr>
              <a:grpSpLocks/>
            </p:cNvGrpSpPr>
            <p:nvPr/>
          </p:nvGrpSpPr>
          <p:grpSpPr bwMode="auto">
            <a:xfrm>
              <a:off x="966788" y="777875"/>
              <a:ext cx="2703512" cy="347663"/>
              <a:chOff x="966787" y="1877476"/>
              <a:chExt cx="2703692" cy="347662"/>
            </a:xfrm>
          </p:grpSpPr>
          <p:cxnSp>
            <p:nvCxnSpPr>
              <p:cNvPr id="54" name="Straight Connector 53"/>
              <p:cNvCxnSpPr/>
              <p:nvPr/>
            </p:nvCxnSpPr>
            <p:spPr>
              <a:xfrm flipV="1">
                <a:off x="3670479" y="1877476"/>
                <a:ext cx="0" cy="347662"/>
              </a:xfrm>
              <a:prstGeom prst="line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" name="Straight Connector 54"/>
              <p:cNvCxnSpPr/>
              <p:nvPr/>
            </p:nvCxnSpPr>
            <p:spPr>
              <a:xfrm flipH="1">
                <a:off x="966787" y="1877476"/>
                <a:ext cx="2703692" cy="0"/>
              </a:xfrm>
              <a:prstGeom prst="line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Straight Arrow Connector 55"/>
              <p:cNvCxnSpPr/>
              <p:nvPr/>
            </p:nvCxnSpPr>
            <p:spPr>
              <a:xfrm>
                <a:off x="966787" y="1877476"/>
                <a:ext cx="0" cy="347662"/>
              </a:xfrm>
              <a:prstGeom prst="straightConnector1">
                <a:avLst/>
              </a:prstGeom>
              <a:ln w="38100"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2" name="TextBox 21"/>
          <p:cNvSpPr txBox="1"/>
          <p:nvPr/>
        </p:nvSpPr>
        <p:spPr>
          <a:xfrm>
            <a:off x="167336" y="2129624"/>
            <a:ext cx="8839200" cy="1384995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v"/>
            </a:pP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Phân tử amino axit có </a:t>
            </a:r>
            <a:r>
              <a:rPr lang="pt-BR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nhóm cacboxyl (-COOH) thể hiện tính axit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và </a:t>
            </a:r>
            <a:r>
              <a:rPr lang="pt-BR" sz="2800" dirty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nhóm amino (-NH</a:t>
            </a:r>
            <a:r>
              <a:rPr lang="pt-BR" sz="2800" baseline="-25000" dirty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800" dirty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thể hiện tính bazơ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nên tương tác tạo ion lưỡng cực H</a:t>
            </a:r>
            <a:r>
              <a:rPr lang="pt-BR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pt-BR" sz="2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CH</a:t>
            </a:r>
            <a:r>
              <a:rPr lang="pt-BR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COO </a:t>
            </a:r>
            <a:r>
              <a:rPr lang="pt-BR" sz="2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  </a:t>
            </a:r>
            <a:endParaRPr lang="pt-BR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5" name="Picture 12" descr="top bar swoosh revised"/>
          <p:cNvPicPr>
            <a:picLocks noChangeAspect="1" noChangeArrowheads="1"/>
          </p:cNvPicPr>
          <p:nvPr/>
        </p:nvPicPr>
        <p:blipFill>
          <a:blip r:embed="rId5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5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" name="Rounded Rectangle 26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28" name="Rounded Rectangle 27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30" name="Picture 27" descr="Hoja Carta2">
            <a:extLst>
              <a:ext uri="{FF2B5EF4-FFF2-40B4-BE49-F238E27FC236}">
                <a16:creationId xmlns="" xmlns:a16="http://schemas.microsoft.com/office/drawing/2014/main" id="{FF76120F-6C6D-404D-B7A2-D7A75CF132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Cấu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tử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học</a:t>
            </a:r>
          </a:p>
        </p:txBody>
      </p:sp>
      <p:sp>
        <p:nvSpPr>
          <p:cNvPr id="32" name="Text Box 102"/>
          <p:cNvSpPr txBox="1">
            <a:spLocks noChangeArrowheads="1"/>
          </p:cNvSpPr>
          <p:nvPr/>
        </p:nvSpPr>
        <p:spPr bwMode="auto">
          <a:xfrm>
            <a:off x="631208" y="1143000"/>
            <a:ext cx="3788392" cy="553998"/>
          </a:xfrm>
          <a:prstGeom prst="rect">
            <a:avLst/>
          </a:prstGeom>
          <a:solidFill>
            <a:srgbClr val="FFFF00"/>
          </a:solidFill>
          <a:ln>
            <a:headEnd type="none" w="sm" len="sm"/>
            <a:tailEnd type="none" w="sm" len="sm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3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2.1. </a:t>
            </a:r>
            <a:r>
              <a:rPr lang="en-US" sz="2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Cấu</a:t>
            </a:r>
            <a:r>
              <a:rPr lang="en-US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tử</a:t>
            </a:r>
            <a:r>
              <a:rPr lang="en-US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3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5298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 Box 23"/>
          <p:cNvSpPr txBox="1">
            <a:spLocks noChangeArrowheads="1"/>
          </p:cNvSpPr>
          <p:nvPr/>
        </p:nvSpPr>
        <p:spPr bwMode="auto">
          <a:xfrm>
            <a:off x="304800" y="2057400"/>
            <a:ext cx="8751598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>
              <a:spcBef>
                <a:spcPts val="0"/>
              </a:spcBef>
              <a:defRPr/>
            </a:pP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     Do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cấu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ion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lưỡng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cực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nên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ở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kiện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thường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các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spcBef>
                <a:spcPts val="0"/>
              </a:spcBef>
              <a:defRPr/>
            </a:pP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aminoaxit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84150" y="3200400"/>
            <a:ext cx="865505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ClrTx/>
              <a:buFont typeface="Wingdings" pitchFamily="2" charset="2"/>
              <a:buChar char="§"/>
            </a:pP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rắn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ở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màu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hơi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ngọt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dễ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tan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nước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ClrTx/>
              <a:buFont typeface="Wingdings" pitchFamily="2" charset="2"/>
              <a:buChar char="§"/>
            </a:pP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Nhiệt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nóng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chảy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cao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220 – 300°C), 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dễ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bị phân 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huỷ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25" name="Picture 12" descr="top bar swoosh revised"/>
          <p:cNvPicPr>
            <a:picLocks noChangeAspect="1" noChangeArrowheads="1"/>
          </p:cNvPicPr>
          <p:nvPr/>
        </p:nvPicPr>
        <p:blipFill>
          <a:blip r:embed="rId2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2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" name="Rounded Rectangle 26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28" name="Rounded Rectangle 27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30" name="Picture 27" descr="Hoja Carta2">
            <a:extLst>
              <a:ext uri="{FF2B5EF4-FFF2-40B4-BE49-F238E27FC236}">
                <a16:creationId xmlns="" xmlns:a16="http://schemas.microsoft.com/office/drawing/2014/main" id="{FF76120F-6C6D-404D-B7A2-D7A75CF132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TextBox 1"/>
          <p:cNvSpPr txBox="1">
            <a:spLocks noChangeArrowheads="1"/>
          </p:cNvSpPr>
          <p:nvPr/>
        </p:nvSpPr>
        <p:spPr bwMode="auto">
          <a:xfrm>
            <a:off x="624074" y="406794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Cấu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tử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học</a:t>
            </a:r>
          </a:p>
        </p:txBody>
      </p:sp>
      <p:sp>
        <p:nvSpPr>
          <p:cNvPr id="21" name="Text Box 102"/>
          <p:cNvSpPr txBox="1">
            <a:spLocks noChangeArrowheads="1"/>
          </p:cNvSpPr>
          <p:nvPr/>
        </p:nvSpPr>
        <p:spPr bwMode="auto">
          <a:xfrm>
            <a:off x="624074" y="1244994"/>
            <a:ext cx="3788392" cy="553998"/>
          </a:xfrm>
          <a:prstGeom prst="rect">
            <a:avLst/>
          </a:prstGeom>
          <a:solidFill>
            <a:srgbClr val="FFFF00"/>
          </a:solidFill>
          <a:ln>
            <a:headEnd type="none" w="sm" len="sm"/>
            <a:tailEnd type="none" w="sm" len="sm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3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2.1. </a:t>
            </a:r>
            <a:r>
              <a:rPr lang="en-US" sz="2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Cấu</a:t>
            </a:r>
            <a:r>
              <a:rPr lang="en-US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tử</a:t>
            </a:r>
            <a:r>
              <a:rPr lang="en-US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3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3043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52400" y="1255931"/>
            <a:ext cx="8839200" cy="523220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pt-BR" sz="28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2.2.1. Tính chất lưỡng tính</a:t>
            </a:r>
            <a:r>
              <a:rPr lang="pt-BR" sz="28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8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Line 1">
            <a:extLst>
              <a:ext uri="{FF2B5EF4-FFF2-40B4-BE49-F238E27FC236}">
                <a16:creationId xmlns="" xmlns:a16="http://schemas.microsoft.com/office/drawing/2014/main" id="{BFE336CD-91B8-4B17-8ADB-685A453ABF1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470400" y="696913"/>
            <a:ext cx="0" cy="1143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4" name="Picture 27" descr="Hoja Carta2">
            <a:extLst>
              <a:ext uri="{FF2B5EF4-FFF2-40B4-BE49-F238E27FC236}">
                <a16:creationId xmlns="" xmlns:a16="http://schemas.microsoft.com/office/drawing/2014/main" id="{2A383643-26D8-411B-B806-F1AEA949FF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Rectangle 20">
            <a:extLst>
              <a:ext uri="{FF2B5EF4-FFF2-40B4-BE49-F238E27FC236}">
                <a16:creationId xmlns="" xmlns:a16="http://schemas.microsoft.com/office/drawing/2014/main" id="{D6B1FAFD-511E-4F7E-AA2B-0BA69465A329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09591" y="1951672"/>
            <a:ext cx="8629609" cy="10002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0"/>
              </a:spcAft>
              <a:tabLst>
                <a:tab pos="6031230" algn="l"/>
              </a:tabLst>
            </a:pPr>
            <a:r>
              <a:rPr lang="pt-B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Phản ứng với </a:t>
            </a:r>
            <a:r>
              <a:rPr lang="pt-BR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axit</a:t>
            </a:r>
            <a:r>
              <a:rPr lang="pt-B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vô cơ mạnh</a:t>
            </a:r>
            <a:r>
              <a:rPr lang="pt-BR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>
              <a:spcBef>
                <a:spcPts val="600"/>
              </a:spcBef>
              <a:spcAft>
                <a:spcPts val="0"/>
              </a:spcAft>
              <a:tabLst>
                <a:tab pos="6031230" algn="l"/>
              </a:tabLst>
            </a:pPr>
            <a:r>
              <a:rPr lang="en-US" sz="2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HOOC 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– CH</a:t>
            </a:r>
            <a:r>
              <a:rPr lang="en-US" sz="26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en-US" sz="2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NH</a:t>
            </a:r>
            <a:r>
              <a:rPr lang="en-US" sz="2600" baseline="-25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   </a:t>
            </a:r>
            <a:r>
              <a:rPr lang="en-US" sz="2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+ </a:t>
            </a:r>
            <a:r>
              <a:rPr lang="en-US" sz="2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</a:t>
            </a:r>
            <a:r>
              <a:rPr lang="en-US" sz="26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HCl</a:t>
            </a:r>
            <a:r>
              <a:rPr lang="en-US" sz="2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</a:t>
            </a:r>
            <a:r>
              <a:rPr lang="en-US" sz="2600" dirty="0" smtClean="0">
                <a:latin typeface="Times New Roman" panose="02020603050405020304" pitchFamily="18" charset="0"/>
                <a:ea typeface="Times New Roman" panose="02020603050405020304" pitchFamily="18" charset="0"/>
                <a:sym typeface="Symbol" panose="05050102010706020507" pitchFamily="18" charset="2"/>
              </a:rPr>
              <a:t></a:t>
            </a:r>
            <a:r>
              <a:rPr lang="en-US" sz="2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HOOC 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– CH</a:t>
            </a:r>
            <a:r>
              <a:rPr lang="en-US" sz="26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</a:t>
            </a:r>
            <a:r>
              <a:rPr lang="en-US" sz="2600" baseline="30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+ 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NH</a:t>
            </a:r>
            <a:r>
              <a:rPr lang="en-US" sz="26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3 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Cl </a:t>
            </a:r>
            <a:r>
              <a:rPr lang="en-US" sz="2600" baseline="30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– </a:t>
            </a:r>
            <a:endParaRPr lang="en-US" sz="2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16518" y="4120452"/>
            <a:ext cx="8782009" cy="10002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0"/>
              </a:spcAft>
              <a:tabLst>
                <a:tab pos="6031230" algn="l"/>
              </a:tabLst>
            </a:pPr>
            <a:r>
              <a:rPr lang="pt-BR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Phản ứng với</a:t>
            </a:r>
            <a:r>
              <a:rPr lang="pt-BR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bazơ</a:t>
            </a:r>
            <a:r>
              <a:rPr lang="pt-BR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mạnh</a:t>
            </a:r>
          </a:p>
          <a:p>
            <a:pPr>
              <a:spcBef>
                <a:spcPts val="600"/>
              </a:spcBef>
              <a:spcAft>
                <a:spcPts val="0"/>
              </a:spcAft>
              <a:tabLst>
                <a:tab pos="6031230" algn="l"/>
              </a:tabLst>
            </a:pPr>
            <a:r>
              <a:rPr lang="en-US" sz="2600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en-US" sz="2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OOC 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– CH</a:t>
            </a:r>
            <a:r>
              <a:rPr lang="en-US" sz="26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 NH</a:t>
            </a:r>
            <a:r>
              <a:rPr lang="en-US" sz="26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+  </a:t>
            </a:r>
            <a:r>
              <a:rPr lang="en-US" sz="2600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Na</a:t>
            </a:r>
            <a:r>
              <a:rPr lang="en-US" sz="26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OH</a:t>
            </a:r>
            <a:r>
              <a:rPr lang="en-US" sz="2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</a:t>
            </a:r>
            <a:r>
              <a:rPr lang="en-US" sz="2600" dirty="0" smtClean="0">
                <a:latin typeface="Times New Roman" panose="02020603050405020304" pitchFamily="18" charset="0"/>
                <a:ea typeface="Times New Roman" panose="02020603050405020304" pitchFamily="18" charset="0"/>
                <a:sym typeface="Symbol" panose="05050102010706020507" pitchFamily="18" charset="2"/>
              </a:rPr>
              <a:t></a:t>
            </a:r>
            <a:r>
              <a:rPr lang="en-US" sz="2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NH</a:t>
            </a:r>
            <a:r>
              <a:rPr lang="en-US" sz="26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 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– CH</a:t>
            </a:r>
            <a:r>
              <a:rPr lang="en-US" sz="26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COO</a:t>
            </a:r>
            <a:r>
              <a:rPr lang="en-US" sz="26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+ </a:t>
            </a:r>
            <a:r>
              <a:rPr lang="en-US" sz="2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en-US" sz="2600" baseline="-25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O</a:t>
            </a:r>
            <a:endParaRPr lang="en-US" sz="2600" dirty="0"/>
          </a:p>
        </p:txBody>
      </p:sp>
      <p:sp>
        <p:nvSpPr>
          <p:cNvPr id="17" name="Text Box 102"/>
          <p:cNvSpPr txBox="1">
            <a:spLocks noChangeArrowheads="1"/>
          </p:cNvSpPr>
          <p:nvPr/>
        </p:nvSpPr>
        <p:spPr bwMode="auto">
          <a:xfrm>
            <a:off x="624074" y="400050"/>
            <a:ext cx="3788392" cy="553998"/>
          </a:xfrm>
          <a:prstGeom prst="rect">
            <a:avLst/>
          </a:prstGeom>
          <a:solidFill>
            <a:srgbClr val="FFFF00"/>
          </a:solidFill>
          <a:ln>
            <a:headEnd type="none" w="sm" len="sm"/>
            <a:tailEnd type="none" w="sm" len="sm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3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2.2. </a:t>
            </a:r>
            <a:r>
              <a:rPr lang="en-US" sz="3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3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3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endParaRPr lang="en-US" sz="3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3135730"/>
            <a:ext cx="914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0"/>
              </a:spcAft>
              <a:tabLst>
                <a:tab pos="6031230" algn="l"/>
              </a:tabLst>
            </a:pPr>
            <a:r>
              <a:rPr lang="en-US" sz="24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(HOOC)</a:t>
            </a:r>
            <a:r>
              <a:rPr lang="en-US" sz="2400" b="1" baseline="-25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en-US" sz="24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– CH</a:t>
            </a:r>
            <a:r>
              <a:rPr lang="en-US" sz="2400" b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en-US" sz="2400" b="1" dirty="0" smtClean="0">
                <a:solidFill>
                  <a:srgbClr val="1909E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(NH</a:t>
            </a:r>
            <a:r>
              <a:rPr lang="en-US" sz="2400" b="1" baseline="-25000" dirty="0" smtClean="0">
                <a:solidFill>
                  <a:srgbClr val="1909E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400" b="1" dirty="0" smtClean="0">
                <a:solidFill>
                  <a:srgbClr val="1909E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)</a:t>
            </a:r>
            <a:r>
              <a:rPr lang="en-US" sz="2400" b="1" baseline="-25000" dirty="0">
                <a:solidFill>
                  <a:srgbClr val="1909E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</a:t>
            </a:r>
            <a:r>
              <a:rPr lang="en-US" sz="24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+ </a:t>
            </a:r>
            <a:r>
              <a:rPr lang="en-US" sz="2400" b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yHCl</a:t>
            </a:r>
            <a:r>
              <a:rPr lang="en-US" sz="24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sym typeface="Symbol" panose="05050102010706020507" pitchFamily="18" charset="2"/>
              </a:rPr>
              <a:t>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(HOOC )</a:t>
            </a:r>
            <a:r>
              <a:rPr lang="en-US" sz="2400" b="1" baseline="-25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en-US" sz="24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– CH</a:t>
            </a:r>
            <a:r>
              <a:rPr lang="en-US" sz="2400" b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–(NH</a:t>
            </a:r>
            <a:r>
              <a:rPr lang="en-US" sz="2400" b="1" baseline="-25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3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Cl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r>
              <a:rPr lang="en-US" sz="2400" b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y</a:t>
            </a:r>
            <a:r>
              <a:rPr lang="en-US" sz="2400" b="1" baseline="30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n-US" sz="24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5334000"/>
            <a:ext cx="881149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1909E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(HOOC)</a:t>
            </a:r>
            <a:r>
              <a:rPr lang="en-US" sz="2000" b="1" baseline="-25000" dirty="0">
                <a:solidFill>
                  <a:srgbClr val="1909E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en-US" sz="2000" b="1" dirty="0">
                <a:solidFill>
                  <a:srgbClr val="1909E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– CH</a:t>
            </a:r>
            <a:r>
              <a:rPr lang="en-US" sz="2000" b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 (NH</a:t>
            </a:r>
            <a:r>
              <a:rPr lang="en-US" sz="2000" b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)</a:t>
            </a:r>
            <a:r>
              <a:rPr lang="en-US" sz="2000" b="1" baseline="-25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y     </a:t>
            </a:r>
            <a:r>
              <a:rPr lang="en-US" sz="20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+    </a:t>
            </a:r>
            <a:r>
              <a:rPr lang="en-US" sz="2000" b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xNaOH</a:t>
            </a:r>
            <a:r>
              <a:rPr lang="en-US" sz="20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  <a:sym typeface="Symbol" panose="05050102010706020507" pitchFamily="18" charset="2"/>
              </a:rPr>
              <a:t>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(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NH</a:t>
            </a:r>
            <a:r>
              <a:rPr lang="en-US" sz="2000" b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)</a:t>
            </a:r>
            <a:r>
              <a:rPr lang="en-US" sz="2000" b="1" baseline="-25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y</a:t>
            </a:r>
            <a:r>
              <a:rPr lang="en-US" sz="20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– 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CH</a:t>
            </a:r>
            <a:r>
              <a:rPr lang="en-US" sz="2000" b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–(</a:t>
            </a:r>
            <a:r>
              <a:rPr lang="en-US" sz="2000" b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COONa</a:t>
            </a:r>
            <a:r>
              <a:rPr lang="en-US" sz="20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r>
              <a:rPr lang="en-US" sz="2000" b="1" baseline="-25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en-US" sz="20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 + 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en-US" sz="2000" b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O</a:t>
            </a:r>
            <a:endParaRPr lang="en-US" sz="2000" b="1" dirty="0"/>
          </a:p>
          <a:p>
            <a:r>
              <a:rPr lang="en-US" sz="2000" b="1" baseline="-25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</a:t>
            </a:r>
            <a:endParaRPr lang="en-US" sz="2000" b="1" dirty="0"/>
          </a:p>
        </p:txBody>
      </p:sp>
      <p:sp>
        <p:nvSpPr>
          <p:cNvPr id="18" name="Text Box 56"/>
          <p:cNvSpPr txBox="1">
            <a:spLocks noChangeArrowheads="1"/>
          </p:cNvSpPr>
          <p:nvPr/>
        </p:nvSpPr>
        <p:spPr bwMode="auto">
          <a:xfrm>
            <a:off x="4757218" y="1240522"/>
            <a:ext cx="42672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3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NH</a:t>
            </a:r>
            <a:r>
              <a:rPr lang="en-US" sz="3000" baseline="-25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000" baseline="-2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– R - </a:t>
            </a:r>
            <a:r>
              <a:rPr lang="en-US" sz="3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COOH</a:t>
            </a:r>
          </a:p>
        </p:txBody>
      </p:sp>
    </p:spTree>
    <p:extLst>
      <p:ext uri="{BB962C8B-B14F-4D97-AF65-F5344CB8AC3E}">
        <p14:creationId xmlns:p14="http://schemas.microsoft.com/office/powerpoint/2010/main" val="115301874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5" grpId="0"/>
      <p:bldP spid="4" grpId="0"/>
      <p:bldP spid="5" grpId="0"/>
      <p:bldP spid="1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0800" y="1828800"/>
            <a:ext cx="8839200" cy="1384995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2.2.2. Tính </a:t>
            </a:r>
            <a:r>
              <a:rPr lang="en-US" sz="2800" b="1" i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axit-bazơ</a:t>
            </a:r>
            <a:r>
              <a:rPr lang="en-US" sz="28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800" b="1" i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28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amino </a:t>
            </a:r>
            <a:r>
              <a:rPr lang="en-US" sz="2800" b="1" i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axit</a:t>
            </a:r>
            <a:r>
              <a:rPr lang="en-US" sz="28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>
              <a:lnSpc>
                <a:spcPct val="150000"/>
              </a:lnSpc>
            </a:pPr>
            <a:r>
              <a:rPr lang="en-US" sz="2800" b="1" i="1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2800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8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giấy </a:t>
            </a:r>
            <a:r>
              <a:rPr lang="pt-BR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quỳ </a:t>
            </a:r>
            <a:r>
              <a:rPr lang="pt-BR" sz="28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tím</a:t>
            </a:r>
            <a:endParaRPr lang="en-US" sz="28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Picture 27" descr="Hoja Carta2">
            <a:extLst>
              <a:ext uri="{FF2B5EF4-FFF2-40B4-BE49-F238E27FC236}">
                <a16:creationId xmlns="" xmlns:a16="http://schemas.microsoft.com/office/drawing/2014/main" id="{2A383643-26D8-411B-B806-F1AEA949FF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Rectangle 20">
            <a:extLst>
              <a:ext uri="{FF2B5EF4-FFF2-40B4-BE49-F238E27FC236}">
                <a16:creationId xmlns="" xmlns:a16="http://schemas.microsoft.com/office/drawing/2014/main" id="{D6B1FAFD-511E-4F7E-AA2B-0BA69465A329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 Box 102"/>
          <p:cNvSpPr txBox="1">
            <a:spLocks noChangeArrowheads="1"/>
          </p:cNvSpPr>
          <p:nvPr/>
        </p:nvSpPr>
        <p:spPr bwMode="auto">
          <a:xfrm>
            <a:off x="533400" y="838200"/>
            <a:ext cx="3788392" cy="553998"/>
          </a:xfrm>
          <a:prstGeom prst="rect">
            <a:avLst/>
          </a:prstGeom>
          <a:solidFill>
            <a:srgbClr val="FFFF00"/>
          </a:solidFill>
          <a:ln>
            <a:headEnd type="none" w="sm" len="sm"/>
            <a:tailEnd type="none" w="sm" len="sm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3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2.2. </a:t>
            </a:r>
            <a:r>
              <a:rPr lang="en-US" sz="3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3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3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endParaRPr lang="en-US" sz="3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5568342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73" name="xjhhxsy8"/>
          <p:cNvGrpSpPr>
            <a:grpSpLocks/>
          </p:cNvGrpSpPr>
          <p:nvPr/>
        </p:nvGrpSpPr>
        <p:grpSpPr bwMode="auto">
          <a:xfrm>
            <a:off x="4159250" y="3757613"/>
            <a:ext cx="685800" cy="1752600"/>
            <a:chOff x="7920" y="1304"/>
            <a:chExt cx="405" cy="2197"/>
          </a:xfrm>
        </p:grpSpPr>
        <p:sp>
          <p:nvSpPr>
            <p:cNvPr id="7200" name="AutoShape 4"/>
            <p:cNvSpPr>
              <a:spLocks noChangeArrowheads="1"/>
            </p:cNvSpPr>
            <p:nvPr/>
          </p:nvSpPr>
          <p:spPr bwMode="auto">
            <a:xfrm rot="5400000" flipV="1">
              <a:off x="7416" y="2623"/>
              <a:ext cx="1440" cy="316"/>
            </a:xfrm>
            <a:prstGeom prst="flowChartDisplay">
              <a:avLst/>
            </a:prstGeom>
            <a:solidFill>
              <a:schemeClr val="bg1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201" name="Freeform 5"/>
            <p:cNvSpPr>
              <a:spLocks/>
            </p:cNvSpPr>
            <p:nvPr/>
          </p:nvSpPr>
          <p:spPr bwMode="auto">
            <a:xfrm>
              <a:off x="7920" y="1304"/>
              <a:ext cx="405" cy="1007"/>
            </a:xfrm>
            <a:custGeom>
              <a:avLst/>
              <a:gdLst>
                <a:gd name="T0" fmla="*/ 60 w 405"/>
                <a:gd name="T1" fmla="*/ 1007 h 1007"/>
                <a:gd name="T2" fmla="*/ 60 w 405"/>
                <a:gd name="T3" fmla="*/ 90 h 1007"/>
                <a:gd name="T4" fmla="*/ 0 w 405"/>
                <a:gd name="T5" fmla="*/ 0 h 1007"/>
                <a:gd name="T6" fmla="*/ 405 w 405"/>
                <a:gd name="T7" fmla="*/ 0 h 1007"/>
                <a:gd name="T8" fmla="*/ 375 w 405"/>
                <a:gd name="T9" fmla="*/ 105 h 1007"/>
                <a:gd name="T10" fmla="*/ 375 w 405"/>
                <a:gd name="T11" fmla="*/ 1007 h 100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05"/>
                <a:gd name="T19" fmla="*/ 0 h 1007"/>
                <a:gd name="T20" fmla="*/ 405 w 405"/>
                <a:gd name="T21" fmla="*/ 1007 h 100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05" h="1007">
                  <a:moveTo>
                    <a:pt x="60" y="1007"/>
                  </a:moveTo>
                  <a:lnTo>
                    <a:pt x="60" y="90"/>
                  </a:lnTo>
                  <a:lnTo>
                    <a:pt x="0" y="0"/>
                  </a:lnTo>
                  <a:lnTo>
                    <a:pt x="405" y="0"/>
                  </a:lnTo>
                  <a:lnTo>
                    <a:pt x="375" y="105"/>
                  </a:lnTo>
                  <a:lnTo>
                    <a:pt x="375" y="1007"/>
                  </a:lnTo>
                </a:path>
              </a:pathLst>
            </a:custGeom>
            <a:solidFill>
              <a:schemeClr val="accent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7174" name="Text Box 6"/>
          <p:cNvSpPr txBox="1">
            <a:spLocks noChangeArrowheads="1"/>
          </p:cNvSpPr>
          <p:nvPr/>
        </p:nvSpPr>
        <p:spPr bwMode="auto">
          <a:xfrm>
            <a:off x="257175" y="5462588"/>
            <a:ext cx="198120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2800">
                <a:latin typeface=".VnTime" pitchFamily="34" charset="0"/>
              </a:rPr>
              <a:t>Dd glyxin</a:t>
            </a:r>
          </a:p>
        </p:txBody>
      </p:sp>
      <p:sp>
        <p:nvSpPr>
          <p:cNvPr id="7175" name="Text Box 7"/>
          <p:cNvSpPr txBox="1">
            <a:spLocks noChangeArrowheads="1"/>
          </p:cNvSpPr>
          <p:nvPr/>
        </p:nvSpPr>
        <p:spPr bwMode="auto">
          <a:xfrm>
            <a:off x="3549650" y="5494338"/>
            <a:ext cx="2514600" cy="47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2500">
                <a:latin typeface="Times New Roman" pitchFamily="18" charset="0"/>
                <a:cs typeface="Times New Roman" pitchFamily="18" charset="0"/>
              </a:rPr>
              <a:t>Dd axit glutamic</a:t>
            </a:r>
          </a:p>
        </p:txBody>
      </p:sp>
      <p:sp>
        <p:nvSpPr>
          <p:cNvPr id="7176" name="Text Box 8"/>
          <p:cNvSpPr txBox="1">
            <a:spLocks noChangeArrowheads="1"/>
          </p:cNvSpPr>
          <p:nvPr/>
        </p:nvSpPr>
        <p:spPr bwMode="auto">
          <a:xfrm>
            <a:off x="6926263" y="5454650"/>
            <a:ext cx="20574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2500">
                <a:latin typeface="Times New Roman" pitchFamily="18" charset="0"/>
                <a:cs typeface="Times New Roman" pitchFamily="18" charset="0"/>
              </a:rPr>
              <a:t>Dd lysin</a:t>
            </a:r>
          </a:p>
        </p:txBody>
      </p:sp>
      <p:grpSp>
        <p:nvGrpSpPr>
          <p:cNvPr id="7177" name="xjhhxsy8"/>
          <p:cNvGrpSpPr>
            <a:grpSpLocks/>
          </p:cNvGrpSpPr>
          <p:nvPr/>
        </p:nvGrpSpPr>
        <p:grpSpPr bwMode="auto">
          <a:xfrm>
            <a:off x="942975" y="3709988"/>
            <a:ext cx="685800" cy="1752600"/>
            <a:chOff x="7920" y="1304"/>
            <a:chExt cx="405" cy="2197"/>
          </a:xfrm>
        </p:grpSpPr>
        <p:sp>
          <p:nvSpPr>
            <p:cNvPr id="7198" name="AutoShape 10"/>
            <p:cNvSpPr>
              <a:spLocks noChangeArrowheads="1"/>
            </p:cNvSpPr>
            <p:nvPr/>
          </p:nvSpPr>
          <p:spPr bwMode="auto">
            <a:xfrm rot="5400000" flipV="1">
              <a:off x="7416" y="2623"/>
              <a:ext cx="1440" cy="316"/>
            </a:xfrm>
            <a:prstGeom prst="flowChartDisplay">
              <a:avLst/>
            </a:prstGeom>
            <a:solidFill>
              <a:schemeClr val="bg1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199" name="Freeform 11"/>
            <p:cNvSpPr>
              <a:spLocks/>
            </p:cNvSpPr>
            <p:nvPr/>
          </p:nvSpPr>
          <p:spPr bwMode="auto">
            <a:xfrm>
              <a:off x="7920" y="1304"/>
              <a:ext cx="405" cy="1007"/>
            </a:xfrm>
            <a:custGeom>
              <a:avLst/>
              <a:gdLst>
                <a:gd name="T0" fmla="*/ 60 w 405"/>
                <a:gd name="T1" fmla="*/ 1007 h 1007"/>
                <a:gd name="T2" fmla="*/ 60 w 405"/>
                <a:gd name="T3" fmla="*/ 90 h 1007"/>
                <a:gd name="T4" fmla="*/ 0 w 405"/>
                <a:gd name="T5" fmla="*/ 0 h 1007"/>
                <a:gd name="T6" fmla="*/ 405 w 405"/>
                <a:gd name="T7" fmla="*/ 0 h 1007"/>
                <a:gd name="T8" fmla="*/ 375 w 405"/>
                <a:gd name="T9" fmla="*/ 105 h 1007"/>
                <a:gd name="T10" fmla="*/ 375 w 405"/>
                <a:gd name="T11" fmla="*/ 1007 h 100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05"/>
                <a:gd name="T19" fmla="*/ 0 h 1007"/>
                <a:gd name="T20" fmla="*/ 405 w 405"/>
                <a:gd name="T21" fmla="*/ 1007 h 100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05" h="1007">
                  <a:moveTo>
                    <a:pt x="60" y="1007"/>
                  </a:moveTo>
                  <a:lnTo>
                    <a:pt x="60" y="90"/>
                  </a:lnTo>
                  <a:lnTo>
                    <a:pt x="0" y="0"/>
                  </a:lnTo>
                  <a:lnTo>
                    <a:pt x="405" y="0"/>
                  </a:lnTo>
                  <a:lnTo>
                    <a:pt x="375" y="105"/>
                  </a:lnTo>
                  <a:lnTo>
                    <a:pt x="375" y="1007"/>
                  </a:lnTo>
                </a:path>
              </a:pathLst>
            </a:custGeom>
            <a:solidFill>
              <a:schemeClr val="accent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7178" name="xjhhxsy8"/>
          <p:cNvGrpSpPr>
            <a:grpSpLocks/>
          </p:cNvGrpSpPr>
          <p:nvPr/>
        </p:nvGrpSpPr>
        <p:grpSpPr bwMode="auto">
          <a:xfrm>
            <a:off x="7467600" y="3702050"/>
            <a:ext cx="685800" cy="1752600"/>
            <a:chOff x="7920" y="1304"/>
            <a:chExt cx="405" cy="2197"/>
          </a:xfrm>
        </p:grpSpPr>
        <p:sp>
          <p:nvSpPr>
            <p:cNvPr id="7196" name="AutoShape 13"/>
            <p:cNvSpPr>
              <a:spLocks noChangeArrowheads="1"/>
            </p:cNvSpPr>
            <p:nvPr/>
          </p:nvSpPr>
          <p:spPr bwMode="auto">
            <a:xfrm rot="5400000" flipV="1">
              <a:off x="7416" y="2623"/>
              <a:ext cx="1440" cy="316"/>
            </a:xfrm>
            <a:prstGeom prst="flowChartDisplay">
              <a:avLst/>
            </a:prstGeom>
            <a:solidFill>
              <a:schemeClr val="bg1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197" name="Freeform 14"/>
            <p:cNvSpPr>
              <a:spLocks/>
            </p:cNvSpPr>
            <p:nvPr/>
          </p:nvSpPr>
          <p:spPr bwMode="auto">
            <a:xfrm>
              <a:off x="7920" y="1304"/>
              <a:ext cx="405" cy="1007"/>
            </a:xfrm>
            <a:custGeom>
              <a:avLst/>
              <a:gdLst>
                <a:gd name="T0" fmla="*/ 60 w 405"/>
                <a:gd name="T1" fmla="*/ 1007 h 1007"/>
                <a:gd name="T2" fmla="*/ 60 w 405"/>
                <a:gd name="T3" fmla="*/ 90 h 1007"/>
                <a:gd name="T4" fmla="*/ 0 w 405"/>
                <a:gd name="T5" fmla="*/ 0 h 1007"/>
                <a:gd name="T6" fmla="*/ 405 w 405"/>
                <a:gd name="T7" fmla="*/ 0 h 1007"/>
                <a:gd name="T8" fmla="*/ 375 w 405"/>
                <a:gd name="T9" fmla="*/ 105 h 1007"/>
                <a:gd name="T10" fmla="*/ 375 w 405"/>
                <a:gd name="T11" fmla="*/ 1007 h 100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05"/>
                <a:gd name="T19" fmla="*/ 0 h 1007"/>
                <a:gd name="T20" fmla="*/ 405 w 405"/>
                <a:gd name="T21" fmla="*/ 1007 h 100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05" h="1007">
                  <a:moveTo>
                    <a:pt x="60" y="1007"/>
                  </a:moveTo>
                  <a:lnTo>
                    <a:pt x="60" y="90"/>
                  </a:lnTo>
                  <a:lnTo>
                    <a:pt x="0" y="0"/>
                  </a:lnTo>
                  <a:lnTo>
                    <a:pt x="405" y="0"/>
                  </a:lnTo>
                  <a:lnTo>
                    <a:pt x="375" y="105"/>
                  </a:lnTo>
                  <a:lnTo>
                    <a:pt x="375" y="1007"/>
                  </a:lnTo>
                </a:path>
              </a:pathLst>
            </a:custGeom>
            <a:solidFill>
              <a:schemeClr val="accent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7179" name="Rectangle 25"/>
          <p:cNvSpPr>
            <a:spLocks noChangeArrowheads="1"/>
          </p:cNvSpPr>
          <p:nvPr/>
        </p:nvSpPr>
        <p:spPr bwMode="auto">
          <a:xfrm>
            <a:off x="1158875" y="4662488"/>
            <a:ext cx="304800" cy="533400"/>
          </a:xfrm>
          <a:prstGeom prst="rect">
            <a:avLst/>
          </a:prstGeom>
          <a:solidFill>
            <a:srgbClr val="CC99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180" name="Rectangle 26"/>
          <p:cNvSpPr>
            <a:spLocks noChangeArrowheads="1"/>
          </p:cNvSpPr>
          <p:nvPr/>
        </p:nvSpPr>
        <p:spPr bwMode="auto">
          <a:xfrm>
            <a:off x="4387850" y="4672013"/>
            <a:ext cx="304800" cy="609600"/>
          </a:xfrm>
          <a:prstGeom prst="rect">
            <a:avLst/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181" name="Rectangle 27"/>
          <p:cNvSpPr>
            <a:spLocks noChangeArrowheads="1"/>
          </p:cNvSpPr>
          <p:nvPr/>
        </p:nvSpPr>
        <p:spPr bwMode="auto">
          <a:xfrm>
            <a:off x="7696200" y="4654550"/>
            <a:ext cx="304800" cy="533400"/>
          </a:xfrm>
          <a:prstGeom prst="rect">
            <a:avLst/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7170" name="Object 3"/>
          <p:cNvGraphicFramePr>
            <a:graphicFrameLocks noChangeAspect="1"/>
          </p:cNvGraphicFramePr>
          <p:nvPr/>
        </p:nvGraphicFramePr>
        <p:xfrm>
          <a:off x="457200" y="5986463"/>
          <a:ext cx="2057400" cy="895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82" name="ISIS/Draw Sketch" r:id="rId3" imgW="990360" imgH="485640" progId="ISISServer">
                  <p:embed/>
                </p:oleObj>
              </mc:Choice>
              <mc:Fallback>
                <p:oleObj name="ISIS/Draw Sketch" r:id="rId3" imgW="990360" imgH="485640" progId="ISISServer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" y="5986463"/>
                        <a:ext cx="2057400" cy="895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tx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171" name="Object 4"/>
          <p:cNvGraphicFramePr>
            <a:graphicFrameLocks noChangeAspect="1"/>
          </p:cNvGraphicFramePr>
          <p:nvPr/>
        </p:nvGraphicFramePr>
        <p:xfrm>
          <a:off x="6172200" y="5946775"/>
          <a:ext cx="2895600" cy="895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83" name="ISIS/Draw Sketch" r:id="rId5" imgW="1638000" imgH="485640" progId="ISISServer">
                  <p:embed/>
                </p:oleObj>
              </mc:Choice>
              <mc:Fallback>
                <p:oleObj name="ISIS/Draw Sketch" r:id="rId5" imgW="1638000" imgH="485640" progId="ISISServer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72200" y="5946775"/>
                        <a:ext cx="2895600" cy="895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tx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172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71921201"/>
              </p:ext>
            </p:extLst>
          </p:nvPr>
        </p:nvGraphicFramePr>
        <p:xfrm>
          <a:off x="2825750" y="5930900"/>
          <a:ext cx="3124200" cy="914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84" name="ISIS/Draw Sketch" r:id="rId7" imgW="2047680" imgH="504720" progId="ISISServer">
                  <p:embed/>
                </p:oleObj>
              </mc:Choice>
              <mc:Fallback>
                <p:oleObj name="ISIS/Draw Sketch" r:id="rId7" imgW="2047680" imgH="504720" progId="ISISServer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25750" y="5930900"/>
                        <a:ext cx="3124200" cy="914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tx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5" name="Text Box 37"/>
          <p:cNvSpPr txBox="1">
            <a:spLocks noChangeArrowheads="1"/>
          </p:cNvSpPr>
          <p:nvPr/>
        </p:nvSpPr>
        <p:spPr bwMode="auto">
          <a:xfrm>
            <a:off x="152400" y="0"/>
            <a:ext cx="8001000" cy="554038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3000" b="1" dirty="0" err="1">
                <a:latin typeface="Times New Roman" pitchFamily="18" charset="0"/>
                <a:cs typeface="Times New Roman" pitchFamily="18" charset="0"/>
              </a:rPr>
              <a:t>Tổng</a:t>
            </a:r>
            <a:r>
              <a:rPr lang="en-US" sz="3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latin typeface="Times New Roman" pitchFamily="18" charset="0"/>
                <a:cs typeface="Times New Roman" pitchFamily="18" charset="0"/>
              </a:rPr>
              <a:t>quát</a:t>
            </a:r>
            <a:r>
              <a:rPr lang="en-US" sz="30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amino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axit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(NH</a:t>
            </a:r>
            <a:r>
              <a:rPr lang="en-US" sz="3000" baseline="-250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0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US" sz="3000" baseline="-250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US" sz="3000" baseline="-2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R </a:t>
            </a:r>
            <a:r>
              <a:rPr lang="en-US" sz="3000" dirty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(COOH)</a:t>
            </a:r>
            <a:r>
              <a:rPr lang="en-US" sz="3000" baseline="-25000" dirty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endParaRPr lang="en-US" sz="3000" dirty="0">
              <a:solidFill>
                <a:srgbClr val="FF33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7" name="TextBox 56"/>
          <p:cNvSpPr txBox="1">
            <a:spLocks noChangeArrowheads="1"/>
          </p:cNvSpPr>
          <p:nvPr/>
        </p:nvSpPr>
        <p:spPr bwMode="auto">
          <a:xfrm>
            <a:off x="3649663" y="617538"/>
            <a:ext cx="846137" cy="523875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n-US" sz="2800" smtClean="0"/>
              <a:t>x = y</a:t>
            </a:r>
          </a:p>
        </p:txBody>
      </p:sp>
      <p:sp>
        <p:nvSpPr>
          <p:cNvPr id="58" name="TextBox 57"/>
          <p:cNvSpPr txBox="1">
            <a:spLocks noChangeArrowheads="1"/>
          </p:cNvSpPr>
          <p:nvPr/>
        </p:nvSpPr>
        <p:spPr bwMode="auto">
          <a:xfrm>
            <a:off x="3617913" y="1665288"/>
            <a:ext cx="846137" cy="523875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n-US" sz="2800" dirty="0" smtClean="0"/>
              <a:t>x &gt; y</a:t>
            </a:r>
          </a:p>
        </p:txBody>
      </p:sp>
      <p:sp>
        <p:nvSpPr>
          <p:cNvPr id="59" name="TextBox 58"/>
          <p:cNvSpPr txBox="1">
            <a:spLocks noChangeArrowheads="1"/>
          </p:cNvSpPr>
          <p:nvPr/>
        </p:nvSpPr>
        <p:spPr bwMode="auto">
          <a:xfrm>
            <a:off x="3621088" y="2678113"/>
            <a:ext cx="846137" cy="522287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n-US" sz="2800" dirty="0" smtClean="0"/>
              <a:t>x &lt; y</a:t>
            </a:r>
          </a:p>
        </p:txBody>
      </p:sp>
      <p:cxnSp>
        <p:nvCxnSpPr>
          <p:cNvPr id="60" name="Straight Arrow Connector 59"/>
          <p:cNvCxnSpPr>
            <a:endCxn id="57" idx="1"/>
          </p:cNvCxnSpPr>
          <p:nvPr/>
        </p:nvCxnSpPr>
        <p:spPr>
          <a:xfrm rot="5400000" flipH="1" flipV="1">
            <a:off x="2797969" y="1053306"/>
            <a:ext cx="1025525" cy="67786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1" name="Straight Arrow Connector 60"/>
          <p:cNvCxnSpPr>
            <a:endCxn id="58" idx="1"/>
          </p:cNvCxnSpPr>
          <p:nvPr/>
        </p:nvCxnSpPr>
        <p:spPr>
          <a:xfrm>
            <a:off x="2971800" y="1927225"/>
            <a:ext cx="646113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2" name="Straight Arrow Connector 61"/>
          <p:cNvCxnSpPr>
            <a:endCxn id="59" idx="1"/>
          </p:cNvCxnSpPr>
          <p:nvPr/>
        </p:nvCxnSpPr>
        <p:spPr>
          <a:xfrm rot="16200000" flipH="1">
            <a:off x="2779712" y="2097088"/>
            <a:ext cx="1033463" cy="6492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63" name="TextBox 62"/>
          <p:cNvSpPr txBox="1">
            <a:spLocks noChangeArrowheads="1"/>
          </p:cNvSpPr>
          <p:nvPr/>
        </p:nvSpPr>
        <p:spPr bwMode="auto">
          <a:xfrm>
            <a:off x="5311775" y="617538"/>
            <a:ext cx="3613150" cy="523875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Quỳ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tím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màu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4" name="TextBox 63"/>
          <p:cNvSpPr txBox="1">
            <a:spLocks noChangeArrowheads="1"/>
          </p:cNvSpPr>
          <p:nvPr/>
        </p:nvSpPr>
        <p:spPr bwMode="auto">
          <a:xfrm>
            <a:off x="5318125" y="1665288"/>
            <a:ext cx="3597275" cy="523875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Quỳ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tím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xanh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5" name="TextBox 64"/>
          <p:cNvSpPr txBox="1">
            <a:spLocks noChangeArrowheads="1"/>
          </p:cNvSpPr>
          <p:nvPr/>
        </p:nvSpPr>
        <p:spPr bwMode="auto">
          <a:xfrm>
            <a:off x="5494338" y="2678113"/>
            <a:ext cx="3475037" cy="523875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Quỳ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tím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hồng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đỏ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</p:txBody>
      </p:sp>
      <p:cxnSp>
        <p:nvCxnSpPr>
          <p:cNvPr id="66" name="Straight Arrow Connector 65"/>
          <p:cNvCxnSpPr>
            <a:endCxn id="63" idx="1"/>
          </p:cNvCxnSpPr>
          <p:nvPr/>
        </p:nvCxnSpPr>
        <p:spPr>
          <a:xfrm flipV="1">
            <a:off x="4572000" y="879475"/>
            <a:ext cx="739775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7" name="Straight Arrow Connector 66"/>
          <p:cNvCxnSpPr>
            <a:endCxn id="64" idx="1"/>
          </p:cNvCxnSpPr>
          <p:nvPr/>
        </p:nvCxnSpPr>
        <p:spPr>
          <a:xfrm>
            <a:off x="4572000" y="1905000"/>
            <a:ext cx="746125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8" name="Straight Arrow Connector 67"/>
          <p:cNvCxnSpPr>
            <a:endCxn id="65" idx="1"/>
          </p:cNvCxnSpPr>
          <p:nvPr/>
        </p:nvCxnSpPr>
        <p:spPr>
          <a:xfrm>
            <a:off x="4648200" y="2895600"/>
            <a:ext cx="846138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" name="Rectangle 1"/>
          <p:cNvSpPr/>
          <p:nvPr/>
        </p:nvSpPr>
        <p:spPr>
          <a:xfrm>
            <a:off x="100557" y="1667203"/>
            <a:ext cx="295144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(NH</a:t>
            </a:r>
            <a:r>
              <a:rPr lang="en-US" sz="2800" baseline="-250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US" sz="2800" baseline="-250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US" sz="2800" baseline="-2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R </a:t>
            </a:r>
            <a:r>
              <a:rPr lang="en-US" sz="2800" dirty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(COOH)</a:t>
            </a:r>
            <a:r>
              <a:rPr lang="en-US" sz="2800" baseline="-25000" dirty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endParaRPr lang="en-US" sz="2800" dirty="0">
              <a:solidFill>
                <a:srgbClr val="FF33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0146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52400" y="1027093"/>
            <a:ext cx="8839200" cy="954107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8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2.2.3.Phản </a:t>
            </a:r>
            <a:r>
              <a:rPr lang="en-US" sz="2800" b="1" i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US" sz="28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riêng</a:t>
            </a:r>
            <a:r>
              <a:rPr lang="en-US" sz="28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28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–COOH: </a:t>
            </a:r>
            <a:endParaRPr lang="en-US" sz="2800" b="1" i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(</a:t>
            </a:r>
            <a:r>
              <a:rPr lang="en-US" sz="2800" b="1" i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phản</a:t>
            </a:r>
            <a:r>
              <a:rPr lang="en-US" sz="28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US" sz="28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este</a:t>
            </a:r>
            <a:r>
              <a:rPr lang="en-US" sz="28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r>
              <a:rPr lang="en-US" sz="28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8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Line 1">
            <a:extLst>
              <a:ext uri="{FF2B5EF4-FFF2-40B4-BE49-F238E27FC236}">
                <a16:creationId xmlns="" xmlns:a16="http://schemas.microsoft.com/office/drawing/2014/main" id="{BFE336CD-91B8-4B17-8ADB-685A453ABF1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470400" y="696913"/>
            <a:ext cx="0" cy="1143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4" name="Picture 27" descr="Hoja Carta2">
            <a:extLst>
              <a:ext uri="{FF2B5EF4-FFF2-40B4-BE49-F238E27FC236}">
                <a16:creationId xmlns="" xmlns:a16="http://schemas.microsoft.com/office/drawing/2014/main" id="{2A383643-26D8-411B-B806-F1AEA949FF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Rectangle 20">
            <a:extLst>
              <a:ext uri="{FF2B5EF4-FFF2-40B4-BE49-F238E27FC236}">
                <a16:creationId xmlns="" xmlns:a16="http://schemas.microsoft.com/office/drawing/2014/main" id="{D6B1FAFD-511E-4F7E-AA2B-0BA69465A329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2400" y="2131188"/>
            <a:ext cx="870580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Tương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axit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cacboxylic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amino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axit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phản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ancol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este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mặt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axit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vô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mạnh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HCl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4" name="Rectangle 3"/>
          <p:cNvSpPr/>
          <p:nvPr/>
        </p:nvSpPr>
        <p:spPr>
          <a:xfrm>
            <a:off x="76199" y="3404187"/>
            <a:ext cx="9067801" cy="23237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tabLst>
                <a:tab pos="6031230" algn="l"/>
              </a:tabLst>
            </a:pPr>
            <a:r>
              <a:rPr lang="pt-BR" sz="2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NH</a:t>
            </a:r>
            <a:r>
              <a:rPr lang="pt-BR" sz="2600" baseline="-25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pt-BR" sz="2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pt-BR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– CH</a:t>
            </a:r>
            <a:r>
              <a:rPr lang="pt-BR" sz="26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pt-BR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 CO</a:t>
            </a:r>
            <a:r>
              <a:rPr lang="pt-BR" sz="26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OH </a:t>
            </a:r>
            <a:r>
              <a:rPr lang="pt-BR" sz="2600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</a:t>
            </a:r>
            <a:r>
              <a:rPr lang="pt-BR" sz="2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+     </a:t>
            </a:r>
            <a:r>
              <a:rPr lang="pt-BR" sz="2600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</a:t>
            </a:r>
            <a:r>
              <a:rPr lang="pt-BR" sz="2600" baseline="-25000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pt-BR" sz="2600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pt-BR" sz="2600" baseline="-25000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5</a:t>
            </a:r>
            <a:r>
              <a:rPr lang="pt-BR" sz="2600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</a:t>
            </a:r>
            <a:r>
              <a:rPr lang="pt-BR" sz="2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H         </a:t>
            </a:r>
          </a:p>
          <a:p>
            <a:pPr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tabLst>
                <a:tab pos="6031230" algn="l"/>
              </a:tabLst>
            </a:pPr>
            <a:r>
              <a:rPr lang="pt-BR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pt-BR" sz="2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     NH</a:t>
            </a:r>
            <a:r>
              <a:rPr lang="pt-BR" sz="2600" baseline="-25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pt-BR" sz="2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pt-BR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– CH</a:t>
            </a:r>
            <a:r>
              <a:rPr lang="pt-BR" sz="26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pt-BR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 CO</a:t>
            </a:r>
            <a:r>
              <a:rPr lang="pt-BR" sz="26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OC</a:t>
            </a:r>
            <a:r>
              <a:rPr lang="pt-BR" sz="2600" baseline="-25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pt-BR" sz="26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pt-BR" sz="2600" baseline="-25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5</a:t>
            </a:r>
            <a:r>
              <a:rPr lang="pt-BR" sz="26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pt-BR" sz="2600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</a:t>
            </a:r>
            <a:r>
              <a:rPr lang="pt-BR" sz="2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+    H</a:t>
            </a:r>
            <a:r>
              <a:rPr lang="pt-BR" sz="2600" baseline="-25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pt-BR" sz="2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O</a:t>
            </a:r>
          </a:p>
          <a:p>
            <a:pPr>
              <a:spcBef>
                <a:spcPts val="600"/>
              </a:spcBef>
              <a:spcAft>
                <a:spcPts val="0"/>
              </a:spcAft>
              <a:tabLst>
                <a:tab pos="6031230" algn="l"/>
              </a:tabLst>
            </a:pPr>
            <a:endParaRPr lang="pt-BR" sz="26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600"/>
              </a:spcBef>
              <a:spcAft>
                <a:spcPts val="0"/>
              </a:spcAft>
              <a:tabLst>
                <a:tab pos="6031230" algn="l"/>
              </a:tabLst>
            </a:pP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este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dưới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muối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Cl</a:t>
            </a:r>
            <a:r>
              <a:rPr lang="en-US" sz="2600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pt-BR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NH</a:t>
            </a:r>
            <a:r>
              <a:rPr lang="pt-BR" sz="26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pt-BR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CH</a:t>
            </a:r>
            <a:r>
              <a:rPr lang="pt-BR" sz="26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COOC</a:t>
            </a:r>
            <a:r>
              <a:rPr lang="pt-BR" sz="26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pt-BR" sz="26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26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8400" y="3444947"/>
            <a:ext cx="900545" cy="480012"/>
          </a:xfrm>
          <a:prstGeom prst="rect">
            <a:avLst/>
          </a:prstGeom>
        </p:spPr>
      </p:pic>
      <p:sp>
        <p:nvSpPr>
          <p:cNvPr id="17" name="Text Box 102"/>
          <p:cNvSpPr txBox="1">
            <a:spLocks noChangeArrowheads="1"/>
          </p:cNvSpPr>
          <p:nvPr/>
        </p:nvSpPr>
        <p:spPr bwMode="auto">
          <a:xfrm>
            <a:off x="609600" y="477064"/>
            <a:ext cx="3788392" cy="553998"/>
          </a:xfrm>
          <a:prstGeom prst="rect">
            <a:avLst/>
          </a:prstGeom>
          <a:solidFill>
            <a:srgbClr val="FFFF00"/>
          </a:solidFill>
          <a:ln>
            <a:headEnd type="none" w="sm" len="sm"/>
            <a:tailEnd type="none" w="sm" len="sm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3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2.2. </a:t>
            </a:r>
            <a:r>
              <a:rPr lang="en-US" sz="3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3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3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endParaRPr lang="en-US" sz="3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449185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4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4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52400" y="1027093"/>
            <a:ext cx="8839200" cy="523220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8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2.2.4. </a:t>
            </a:r>
            <a:r>
              <a:rPr lang="en-US" sz="2800" b="1" i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Phản</a:t>
            </a:r>
            <a:r>
              <a:rPr lang="en-US" sz="28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US" sz="28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trùng</a:t>
            </a:r>
            <a:r>
              <a:rPr lang="en-US" sz="28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ngưng</a:t>
            </a:r>
            <a:endParaRPr lang="en-US" sz="28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Line 1">
            <a:extLst>
              <a:ext uri="{FF2B5EF4-FFF2-40B4-BE49-F238E27FC236}">
                <a16:creationId xmlns="" xmlns:a16="http://schemas.microsoft.com/office/drawing/2014/main" id="{BFE336CD-91B8-4B17-8ADB-685A453ABF1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470400" y="696913"/>
            <a:ext cx="0" cy="1143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4" name="Picture 27" descr="Hoja Carta2">
            <a:extLst>
              <a:ext uri="{FF2B5EF4-FFF2-40B4-BE49-F238E27FC236}">
                <a16:creationId xmlns="" xmlns:a16="http://schemas.microsoft.com/office/drawing/2014/main" id="{2A383643-26D8-411B-B806-F1AEA949FF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Rectangle 20">
            <a:extLst>
              <a:ext uri="{FF2B5EF4-FFF2-40B4-BE49-F238E27FC236}">
                <a16:creationId xmlns="" xmlns:a16="http://schemas.microsoft.com/office/drawing/2014/main" id="{D6B1FAFD-511E-4F7E-AA2B-0BA69465A329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2400" y="2508657"/>
            <a:ext cx="870580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Amino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axit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phản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trùng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ngưng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polime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thuộc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poliamit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272689" y="3400294"/>
            <a:ext cx="8763000" cy="1227936"/>
            <a:chOff x="326571" y="2804810"/>
            <a:chExt cx="8763000" cy="1227936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 rotWithShape="1">
            <a:blip r:embed="rId6"/>
            <a:srcRect l="10275" r="14119" b="31924"/>
            <a:stretch/>
          </p:blipFill>
          <p:spPr>
            <a:xfrm>
              <a:off x="326571" y="2804810"/>
              <a:ext cx="8763000" cy="1118704"/>
            </a:xfrm>
            <a:prstGeom prst="rect">
              <a:avLst/>
            </a:prstGeom>
          </p:spPr>
        </p:pic>
        <p:sp>
          <p:nvSpPr>
            <p:cNvPr id="10" name="Rectangle 9"/>
            <p:cNvSpPr/>
            <p:nvPr/>
          </p:nvSpPr>
          <p:spPr>
            <a:xfrm>
              <a:off x="576782" y="3509526"/>
              <a:ext cx="3122971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spcBef>
                  <a:spcPts val="600"/>
                </a:spcBef>
                <a:spcAft>
                  <a:spcPts val="0"/>
                </a:spcAft>
                <a:tabLst>
                  <a:tab pos="6031230" algn="l"/>
                </a:tabLst>
              </a:pPr>
              <a:r>
                <a:rPr lang="pt-BR" sz="2800" dirty="0" smtClean="0"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axit ε-aminocaproic</a:t>
              </a:r>
              <a:endPara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8" name="Rectangle 27"/>
            <p:cNvSpPr/>
            <p:nvPr/>
          </p:nvSpPr>
          <p:spPr>
            <a:xfrm>
              <a:off x="5101695" y="3509526"/>
              <a:ext cx="1797287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spcBef>
                  <a:spcPts val="600"/>
                </a:spcBef>
                <a:spcAft>
                  <a:spcPts val="0"/>
                </a:spcAft>
                <a:tabLst>
                  <a:tab pos="6031230" algn="l"/>
                </a:tabLst>
              </a:pPr>
              <a:r>
                <a:rPr lang="pt-BR" sz="2800" dirty="0" smtClean="0"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policaproic</a:t>
              </a:r>
              <a:endPara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80602" y="4645819"/>
            <a:ext cx="8955087" cy="1452566"/>
            <a:chOff x="188913" y="1752600"/>
            <a:chExt cx="8955087" cy="1452566"/>
          </a:xfrm>
        </p:grpSpPr>
        <p:sp>
          <p:nvSpPr>
            <p:cNvPr id="20" name="Text Box 36"/>
            <p:cNvSpPr txBox="1">
              <a:spLocks noChangeArrowheads="1"/>
            </p:cNvSpPr>
            <p:nvPr/>
          </p:nvSpPr>
          <p:spPr bwMode="auto">
            <a:xfrm>
              <a:off x="188913" y="1860550"/>
              <a:ext cx="990600" cy="4778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n-US" sz="2500">
                  <a:solidFill>
                    <a:srgbClr val="101000"/>
                  </a:solidFill>
                  <a:latin typeface="Arial" pitchFamily="34" charset="0"/>
                  <a:cs typeface="Arial" pitchFamily="34" charset="0"/>
                </a:rPr>
                <a:t>...+ </a:t>
              </a:r>
              <a:r>
                <a:rPr lang="en-US" sz="2500">
                  <a:solidFill>
                    <a:srgbClr val="FF33CC"/>
                  </a:solidFill>
                  <a:latin typeface="Arial" pitchFamily="34" charset="0"/>
                  <a:cs typeface="Arial" pitchFamily="34" charset="0"/>
                </a:rPr>
                <a:t>H</a:t>
              </a:r>
            </a:p>
          </p:txBody>
        </p:sp>
        <p:graphicFrame>
          <p:nvGraphicFramePr>
            <p:cNvPr id="22" name="Object 2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549096757"/>
                </p:ext>
              </p:extLst>
            </p:nvPr>
          </p:nvGraphicFramePr>
          <p:xfrm>
            <a:off x="841375" y="1951038"/>
            <a:ext cx="2438400" cy="4572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234" name="ISIS/Draw Sketch" r:id="rId7" imgW="1228680" imgH="237960" progId="ISISServer">
                    <p:embed/>
                  </p:oleObj>
                </mc:Choice>
                <mc:Fallback>
                  <p:oleObj name="ISIS/Draw Sketch" r:id="rId7" imgW="1228680" imgH="237960" progId="ISISServer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841375" y="1951038"/>
                          <a:ext cx="2438400" cy="4572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 algn="ctr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3" name="Text Box 38"/>
            <p:cNvSpPr txBox="1">
              <a:spLocks noChangeArrowheads="1"/>
            </p:cNvSpPr>
            <p:nvPr/>
          </p:nvSpPr>
          <p:spPr bwMode="auto">
            <a:xfrm>
              <a:off x="3096954" y="1846018"/>
              <a:ext cx="1702604" cy="4770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n-US" sz="2500" dirty="0" smtClean="0">
                  <a:solidFill>
                    <a:srgbClr val="101000"/>
                  </a:solidFill>
                  <a:latin typeface="Arial" pitchFamily="34" charset="0"/>
                  <a:cs typeface="Arial" pitchFamily="34" charset="0"/>
                  <a:sym typeface="Symbol" pitchFamily="18" charset="2"/>
                </a:rPr>
                <a:t> </a:t>
              </a:r>
              <a:r>
                <a:rPr lang="en-US" sz="2500" dirty="0" smtClean="0">
                  <a:solidFill>
                    <a:srgbClr val="FF33CC"/>
                  </a:solidFill>
                  <a:latin typeface="Arial" pitchFamily="34" charset="0"/>
                  <a:cs typeface="Arial" pitchFamily="34" charset="0"/>
                  <a:sym typeface="Symbol" pitchFamily="18" charset="2"/>
                </a:rPr>
                <a:t>OH</a:t>
              </a:r>
              <a:r>
                <a:rPr lang="en-US" sz="2500" dirty="0" smtClean="0">
                  <a:solidFill>
                    <a:srgbClr val="101000"/>
                  </a:solidFill>
                  <a:latin typeface="Arial" pitchFamily="34" charset="0"/>
                  <a:cs typeface="Arial" pitchFamily="34" charset="0"/>
                  <a:sym typeface="Symbol" pitchFamily="18" charset="2"/>
                </a:rPr>
                <a:t> + </a:t>
              </a:r>
              <a:r>
                <a:rPr lang="en-US" sz="2500" dirty="0" smtClean="0">
                  <a:solidFill>
                    <a:srgbClr val="FF33CC"/>
                  </a:solidFill>
                  <a:latin typeface="Arial" pitchFamily="34" charset="0"/>
                  <a:cs typeface="Arial" pitchFamily="34" charset="0"/>
                  <a:sym typeface="Symbol" pitchFamily="18" charset="2"/>
                </a:rPr>
                <a:t>H</a:t>
              </a:r>
              <a:endParaRPr lang="en-US" sz="2500" dirty="0">
                <a:solidFill>
                  <a:srgbClr val="FF33CC"/>
                </a:solidFill>
                <a:latin typeface="Arial" pitchFamily="34" charset="0"/>
                <a:cs typeface="Arial" pitchFamily="34" charset="0"/>
                <a:sym typeface="Symbol" pitchFamily="18" charset="2"/>
              </a:endParaRPr>
            </a:p>
          </p:txBody>
        </p:sp>
        <p:graphicFrame>
          <p:nvGraphicFramePr>
            <p:cNvPr id="24" name="Object 3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665550712"/>
                </p:ext>
              </p:extLst>
            </p:nvPr>
          </p:nvGraphicFramePr>
          <p:xfrm>
            <a:off x="4387850" y="1951038"/>
            <a:ext cx="2438400" cy="4572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235" name="ISIS/Draw Sketch" r:id="rId9" imgW="1228680" imgH="237960" progId="ISISServer">
                    <p:embed/>
                  </p:oleObj>
                </mc:Choice>
                <mc:Fallback>
                  <p:oleObj name="ISIS/Draw Sketch" r:id="rId9" imgW="1228680" imgH="237960" progId="ISISServer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387850" y="1951038"/>
                          <a:ext cx="2438400" cy="4572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 algn="ctr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5" name="Text Box 40"/>
            <p:cNvSpPr txBox="1">
              <a:spLocks noChangeArrowheads="1"/>
            </p:cNvSpPr>
            <p:nvPr/>
          </p:nvSpPr>
          <p:spPr bwMode="auto">
            <a:xfrm>
              <a:off x="6759575" y="1895475"/>
              <a:ext cx="1530350" cy="4778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n-US" sz="2500">
                  <a:solidFill>
                    <a:srgbClr val="101000"/>
                  </a:solidFill>
                  <a:latin typeface="Arial" pitchFamily="34" charset="0"/>
                  <a:cs typeface="Arial" pitchFamily="34" charset="0"/>
                  <a:sym typeface="Symbol" pitchFamily="18" charset="2"/>
                </a:rPr>
                <a:t></a:t>
              </a:r>
              <a:r>
                <a:rPr lang="en-US" sz="2500">
                  <a:solidFill>
                    <a:srgbClr val="FF33CC"/>
                  </a:solidFill>
                  <a:latin typeface="Arial" pitchFamily="34" charset="0"/>
                  <a:cs typeface="Arial" pitchFamily="34" charset="0"/>
                  <a:sym typeface="Symbol" pitchFamily="18" charset="2"/>
                </a:rPr>
                <a:t>OH</a:t>
              </a:r>
              <a:r>
                <a:rPr lang="en-US" sz="2500">
                  <a:solidFill>
                    <a:srgbClr val="101000"/>
                  </a:solidFill>
                  <a:latin typeface="Arial" pitchFamily="34" charset="0"/>
                  <a:cs typeface="Arial" pitchFamily="34" charset="0"/>
                  <a:sym typeface="Symbol" pitchFamily="18" charset="2"/>
                </a:rPr>
                <a:t> + ...</a:t>
              </a:r>
            </a:p>
          </p:txBody>
        </p:sp>
        <p:graphicFrame>
          <p:nvGraphicFramePr>
            <p:cNvPr id="29" name="Object 4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655958677"/>
                </p:ext>
              </p:extLst>
            </p:nvPr>
          </p:nvGraphicFramePr>
          <p:xfrm>
            <a:off x="8108950" y="1752600"/>
            <a:ext cx="977900" cy="60007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236" name="Equation" r:id="rId10" imgW="431640" imgH="228600" progId="Equation.DSMT4">
                    <p:embed/>
                  </p:oleObj>
                </mc:Choice>
                <mc:Fallback>
                  <p:oleObj name="Equation" r:id="rId10" imgW="431640" imgH="228600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1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8108950" y="1752600"/>
                          <a:ext cx="977900" cy="60007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3" name="Text Box 42"/>
            <p:cNvSpPr txBox="1">
              <a:spLocks noChangeArrowheads="1"/>
            </p:cNvSpPr>
            <p:nvPr/>
          </p:nvSpPr>
          <p:spPr bwMode="auto">
            <a:xfrm>
              <a:off x="1255713" y="2606675"/>
              <a:ext cx="1143000" cy="4778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n-US" sz="2500" dirty="0">
                  <a:solidFill>
                    <a:srgbClr val="101000"/>
                  </a:solidFill>
                  <a:latin typeface="Arial" pitchFamily="34" charset="0"/>
                  <a:cs typeface="Arial" pitchFamily="34" charset="0"/>
                </a:rPr>
                <a:t>n </a:t>
              </a:r>
              <a:r>
                <a:rPr lang="en-US" sz="2500" dirty="0">
                  <a:solidFill>
                    <a:srgbClr val="FF0066"/>
                  </a:solidFill>
                  <a:latin typeface="Arial" pitchFamily="34" charset="0"/>
                  <a:cs typeface="Arial" pitchFamily="34" charset="0"/>
                </a:rPr>
                <a:t>H</a:t>
              </a:r>
              <a:r>
                <a:rPr lang="en-US" sz="2500" baseline="-25000" dirty="0">
                  <a:solidFill>
                    <a:srgbClr val="FF0066"/>
                  </a:solidFill>
                  <a:latin typeface="Arial" pitchFamily="34" charset="0"/>
                  <a:cs typeface="Arial" pitchFamily="34" charset="0"/>
                </a:rPr>
                <a:t>2</a:t>
              </a:r>
              <a:r>
                <a:rPr lang="en-US" sz="2500" dirty="0">
                  <a:solidFill>
                    <a:srgbClr val="101000"/>
                  </a:solidFill>
                  <a:latin typeface="Arial" pitchFamily="34" charset="0"/>
                  <a:cs typeface="Arial" pitchFamily="34" charset="0"/>
                </a:rPr>
                <a:t>O</a:t>
              </a:r>
            </a:p>
          </p:txBody>
        </p:sp>
        <p:grpSp>
          <p:nvGrpSpPr>
            <p:cNvPr id="34" name="Group 43"/>
            <p:cNvGrpSpPr>
              <a:grpSpLocks/>
            </p:cNvGrpSpPr>
            <p:nvPr/>
          </p:nvGrpSpPr>
          <p:grpSpPr bwMode="auto">
            <a:xfrm>
              <a:off x="2146300" y="2600327"/>
              <a:ext cx="6997700" cy="604839"/>
              <a:chOff x="488" y="988"/>
              <a:chExt cx="4408" cy="381"/>
            </a:xfrm>
          </p:grpSpPr>
          <p:sp>
            <p:nvSpPr>
              <p:cNvPr id="35" name="Text Box 44"/>
              <p:cNvSpPr txBox="1">
                <a:spLocks noChangeArrowheads="1"/>
              </p:cNvSpPr>
              <p:nvPr/>
            </p:nvSpPr>
            <p:spPr bwMode="auto">
              <a:xfrm>
                <a:off x="488" y="1002"/>
                <a:ext cx="288" cy="27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eaLnBrk="1" hangingPunct="1"/>
                <a:r>
                  <a:rPr lang="en-US" sz="2300">
                    <a:solidFill>
                      <a:srgbClr val="101000"/>
                    </a:solidFill>
                    <a:latin typeface="Arial" pitchFamily="34" charset="0"/>
                    <a:cs typeface="Arial" pitchFamily="34" charset="0"/>
                  </a:rPr>
                  <a:t>+</a:t>
                </a:r>
              </a:p>
            </p:txBody>
          </p:sp>
          <p:grpSp>
            <p:nvGrpSpPr>
              <p:cNvPr id="36" name="Group 45"/>
              <p:cNvGrpSpPr>
                <a:grpSpLocks/>
              </p:cNvGrpSpPr>
              <p:nvPr/>
            </p:nvGrpSpPr>
            <p:grpSpPr bwMode="auto">
              <a:xfrm>
                <a:off x="700" y="988"/>
                <a:ext cx="4196" cy="381"/>
                <a:chOff x="514" y="988"/>
                <a:chExt cx="4196" cy="381"/>
              </a:xfrm>
            </p:grpSpPr>
            <p:graphicFrame>
              <p:nvGraphicFramePr>
                <p:cNvPr id="37" name="Object 8"/>
                <p:cNvGraphicFramePr>
                  <a:graphicFrameLocks noChangeAspect="1"/>
                </p:cNvGraphicFramePr>
                <p:nvPr>
                  <p:extLst>
                    <p:ext uri="{D42A27DB-BD31-4B8C-83A1-F6EECF244321}">
                      <p14:modId xmlns:p14="http://schemas.microsoft.com/office/powerpoint/2010/main" val="867289010"/>
                    </p:ext>
                  </p:extLst>
                </p:nvPr>
              </p:nvGraphicFramePr>
              <p:xfrm>
                <a:off x="650" y="1072"/>
                <a:ext cx="3744" cy="297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7237" name="ISIS/Draw Sketch" r:id="rId12" imgW="2523960" imgH="237960" progId="ISISServer">
                        <p:embed/>
                      </p:oleObj>
                    </mc:Choice>
                    <mc:Fallback>
                      <p:oleObj name="ISIS/Draw Sketch" r:id="rId12" imgW="2523960" imgH="237960" progId="ISISServer">
                        <p:embed/>
                        <p:pic>
                          <p:nvPicPr>
                            <p:cNvPr id="0" name=""/>
                            <p:cNvPicPr>
                              <a:picLocks noChangeAspect="1" noChangeArrowheads="1"/>
                            </p:cNvPicPr>
                            <p:nvPr/>
                          </p:nvPicPr>
                          <p:blipFill>
                            <a:blip r:embed="rId13">
                              <a:extLst>
                                <a:ext uri="{28A0092B-C50C-407E-A947-70E740481C1C}">
                                  <a14:useLocalDpi xmlns:a14="http://schemas.microsoft.com/office/drawing/2010/main" val="0"/>
                                </a:ext>
                              </a:extLst>
                            </a:blip>
                            <a:srcRect/>
                            <a:stretch>
                              <a:fillRect/>
                            </a:stretch>
                          </p:blipFill>
                          <p:spPr bwMode="auto">
                            <a:xfrm>
                              <a:off x="650" y="1072"/>
                              <a:ext cx="3744" cy="297"/>
                            </a:xfrm>
                            <a:prstGeom prst="rect">
                              <a:avLst/>
                            </a:prstGeom>
                            <a:noFill/>
                            <a:ln>
                              <a:noFill/>
                            </a:ln>
                            <a:effectLst/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chemeClr val="accent1"/>
                                  </a:solidFill>
                                </a14:hiddenFill>
                              </a:ext>
                              <a:ext uri="{91240B29-F687-4F45-9708-019B960494DF}">
                                <a14:hiddenLine xmlns:a14="http://schemas.microsoft.com/office/drawing/2010/main" w="9525" algn="ctr">
                                  <a:solidFill>
                                    <a:schemeClr val="tx1"/>
                                  </a:solidFill>
                                  <a:miter lim="800000"/>
                                  <a:headEnd/>
                                  <a:tailEnd/>
                                </a14:hiddenLine>
                              </a:ex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chemeClr val="bg2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  <p:sp>
              <p:nvSpPr>
                <p:cNvPr id="38" name="Text Box 47"/>
                <p:cNvSpPr txBox="1">
                  <a:spLocks noChangeArrowheads="1"/>
                </p:cNvSpPr>
                <p:nvPr/>
              </p:nvSpPr>
              <p:spPr bwMode="auto">
                <a:xfrm>
                  <a:off x="4230" y="988"/>
                  <a:ext cx="480" cy="23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 algn="ctr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Arial" charset="0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Arial" charset="0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Arial" charset="0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Arial" charset="0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</a:defRPr>
                  </a:lvl9pPr>
                </a:lstStyle>
                <a:p>
                  <a:pPr eaLnBrk="1" hangingPunct="1"/>
                  <a:r>
                    <a:rPr lang="en-US">
                      <a:solidFill>
                        <a:srgbClr val="101000"/>
                      </a:solidFill>
                      <a:latin typeface="Arial" pitchFamily="34" charset="0"/>
                      <a:cs typeface="Arial" pitchFamily="34" charset="0"/>
                    </a:rPr>
                    <a:t>...</a:t>
                  </a:r>
                </a:p>
              </p:txBody>
            </p:sp>
            <p:sp>
              <p:nvSpPr>
                <p:cNvPr id="39" name="Text Box 48"/>
                <p:cNvSpPr txBox="1">
                  <a:spLocks noChangeArrowheads="1"/>
                </p:cNvSpPr>
                <p:nvPr/>
              </p:nvSpPr>
              <p:spPr bwMode="auto">
                <a:xfrm>
                  <a:off x="514" y="988"/>
                  <a:ext cx="480" cy="23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 algn="ctr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Arial" charset="0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Arial" charset="0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Arial" charset="0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Arial" charset="0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</a:defRPr>
                  </a:lvl9pPr>
                </a:lstStyle>
                <a:p>
                  <a:pPr eaLnBrk="1" hangingPunct="1"/>
                  <a:r>
                    <a:rPr lang="en-US">
                      <a:solidFill>
                        <a:srgbClr val="101000"/>
                      </a:solidFill>
                      <a:latin typeface="Arial" pitchFamily="34" charset="0"/>
                      <a:cs typeface="Arial" pitchFamily="34" charset="0"/>
                    </a:rPr>
                    <a:t>...</a:t>
                  </a:r>
                </a:p>
              </p:txBody>
            </p:sp>
          </p:grpSp>
        </p:grpSp>
      </p:grpSp>
      <p:sp>
        <p:nvSpPr>
          <p:cNvPr id="40" name="Rectangle 39"/>
          <p:cNvSpPr/>
          <p:nvPr/>
        </p:nvSpPr>
        <p:spPr>
          <a:xfrm>
            <a:off x="3320778" y="4723921"/>
            <a:ext cx="1144064" cy="49237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/>
          </a:p>
        </p:txBody>
      </p:sp>
      <p:sp>
        <p:nvSpPr>
          <p:cNvPr id="41" name="Text Box 102"/>
          <p:cNvSpPr txBox="1">
            <a:spLocks noChangeArrowheads="1"/>
          </p:cNvSpPr>
          <p:nvPr/>
        </p:nvSpPr>
        <p:spPr bwMode="auto">
          <a:xfrm>
            <a:off x="676450" y="473095"/>
            <a:ext cx="3788392" cy="553998"/>
          </a:xfrm>
          <a:prstGeom prst="rect">
            <a:avLst/>
          </a:prstGeom>
          <a:solidFill>
            <a:srgbClr val="FFFF00"/>
          </a:solidFill>
          <a:ln>
            <a:headEnd type="none" w="sm" len="sm"/>
            <a:tailEnd type="none" w="sm" len="sm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3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2.2. </a:t>
            </a:r>
            <a:r>
              <a:rPr lang="en-US" sz="3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3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3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endParaRPr lang="en-US" sz="3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52401" y="1589380"/>
            <a:ext cx="8811490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Trùng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ngưng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cộng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tử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nhỏ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tử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lớn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đồng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phóng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tử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nhỏ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khác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H</a:t>
            </a:r>
            <a:r>
              <a:rPr lang="en-US" sz="2600" baseline="-25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O).</a:t>
            </a:r>
          </a:p>
        </p:txBody>
      </p:sp>
    </p:spTree>
    <p:extLst>
      <p:ext uri="{BB962C8B-B14F-4D97-AF65-F5344CB8AC3E}">
        <p14:creationId xmlns:p14="http://schemas.microsoft.com/office/powerpoint/2010/main" val="1916606081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0" grpId="0" animBg="1"/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4889269"/>
            <a:ext cx="4230859" cy="956481"/>
          </a:xfrm>
        </p:spPr>
        <p:txBody>
          <a:bodyPr>
            <a:normAutofit fontScale="85000" lnSpcReduction="10000"/>
          </a:bodyPr>
          <a:lstStyle/>
          <a:p>
            <a:pPr marL="0" indent="0" algn="ctr">
              <a:buClrTx/>
              <a:buNone/>
            </a:pPr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Amino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axit</a:t>
            </a:r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thiên</a:t>
            </a:r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nhiên</a:t>
            </a:r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hầu</a:t>
            </a:r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hết</a:t>
            </a:r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l-GR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-amino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axit</a:t>
            </a:r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sở</a:t>
            </a:r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kiến</a:t>
            </a:r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nên</a:t>
            </a:r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protein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sống</a:t>
            </a:r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ctr">
              <a:buClrTx/>
              <a:buFont typeface="Wingdings" panose="05000000000000000000" pitchFamily="2" charset="2"/>
              <a:buChar char="Ø"/>
            </a:pPr>
            <a:endPara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buClrTx/>
              <a:buFont typeface="Wingdings" panose="05000000000000000000" pitchFamily="2" charset="2"/>
              <a:buChar char="Ø"/>
            </a:pPr>
            <a:endPara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016" y="1066800"/>
            <a:ext cx="4272746" cy="359086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7760" y="1066800"/>
            <a:ext cx="3808829" cy="360090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950261" y="4895680"/>
            <a:ext cx="366971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Bột</a:t>
            </a:r>
            <a:r>
              <a:rPr lang="en-US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ngọt</a:t>
            </a:r>
            <a:r>
              <a:rPr lang="en-US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muối</a:t>
            </a:r>
            <a:r>
              <a:rPr lang="en-US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mononatri</a:t>
            </a:r>
            <a:r>
              <a:rPr lang="en-US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axit</a:t>
            </a:r>
            <a:r>
              <a:rPr lang="en-US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glutamic).</a:t>
            </a:r>
            <a:endParaRPr lang="en-US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4950261" y="5672755"/>
            <a:ext cx="3890583" cy="8720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en-US" b="1" baseline="30000" dirty="0"/>
              <a:t>-</a:t>
            </a:r>
            <a:r>
              <a:rPr lang="en-US" b="1" dirty="0"/>
              <a:t>OOC-CH-CH</a:t>
            </a:r>
            <a:r>
              <a:rPr lang="en-US" b="1" baseline="-25000" dirty="0"/>
              <a:t>2</a:t>
            </a:r>
            <a:r>
              <a:rPr lang="en-US" b="1" dirty="0"/>
              <a:t> –CH</a:t>
            </a:r>
            <a:r>
              <a:rPr lang="en-US" b="1" baseline="-25000" dirty="0"/>
              <a:t>2</a:t>
            </a:r>
            <a:r>
              <a:rPr lang="en-US" b="1" dirty="0"/>
              <a:t> –COO</a:t>
            </a:r>
            <a:r>
              <a:rPr lang="en-US" b="1" baseline="30000" dirty="0"/>
              <a:t>-</a:t>
            </a:r>
            <a:r>
              <a:rPr lang="en-US" b="1" dirty="0"/>
              <a:t> </a:t>
            </a:r>
            <a:r>
              <a:rPr lang="en-US" b="1" dirty="0" smtClean="0"/>
              <a:t>Na</a:t>
            </a:r>
            <a:r>
              <a:rPr lang="en-US" b="1" baseline="30000" dirty="0" smtClean="0"/>
              <a:t>+</a:t>
            </a:r>
            <a:endParaRPr lang="en-US" b="1" dirty="0" smtClean="0"/>
          </a:p>
          <a:p>
            <a:pPr>
              <a:lnSpc>
                <a:spcPct val="150000"/>
              </a:lnSpc>
            </a:pPr>
            <a:r>
              <a:rPr lang="en-US" b="1" dirty="0"/>
              <a:t> </a:t>
            </a:r>
            <a:r>
              <a:rPr lang="en-US" b="1" dirty="0" smtClean="0"/>
              <a:t>         NH</a:t>
            </a:r>
            <a:r>
              <a:rPr lang="en-US" b="1" baseline="-25000" dirty="0" smtClean="0"/>
              <a:t>3</a:t>
            </a:r>
            <a:r>
              <a:rPr lang="en-US" b="1" baseline="30000" dirty="0" smtClean="0"/>
              <a:t>+</a:t>
            </a:r>
            <a:endParaRPr lang="en-US" b="1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5715000" y="6019800"/>
            <a:ext cx="0" cy="3048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2" descr="top bar swoosh revised"/>
          <p:cNvPicPr>
            <a:picLocks noChangeAspect="1" noChangeArrowheads="1"/>
          </p:cNvPicPr>
          <p:nvPr/>
        </p:nvPicPr>
        <p:blipFill>
          <a:blip r:embed="rId6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2" descr="top bar swoosh revised"/>
          <p:cNvPicPr>
            <a:picLocks noChangeAspect="1" noChangeArrowheads="1"/>
          </p:cNvPicPr>
          <p:nvPr/>
        </p:nvPicPr>
        <p:blipFill>
          <a:blip r:embed="rId6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Box 1"/>
          <p:cNvSpPr txBox="1">
            <a:spLocks noChangeArrowheads="1"/>
          </p:cNvSpPr>
          <p:nvPr/>
        </p:nvSpPr>
        <p:spPr bwMode="auto">
          <a:xfrm>
            <a:off x="609263" y="235634"/>
            <a:ext cx="7889544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dụng</a:t>
            </a:r>
            <a:endParaRPr lang="en-US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ounded Rectangle 13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5" name="Rounded Rectangle 14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41672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3819">
        <p:split orient="vert"/>
      </p:transition>
    </mc:Choice>
    <mc:Fallback xmlns="">
      <p:transition spd="slow" advClick="0" advTm="53819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0579" y="1018675"/>
            <a:ext cx="4760841" cy="380654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2351" y="1018675"/>
            <a:ext cx="2519910" cy="380654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4894" y="5294883"/>
            <a:ext cx="39222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Thuốc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hỗ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trợ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thần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kinh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axit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glutamic).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505542" y="5294883"/>
            <a:ext cx="39222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Thuốc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bổ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gan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(methionine).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" name="Picture 12" descr="top bar swoosh revised"/>
          <p:cNvPicPr>
            <a:picLocks noChangeAspect="1" noChangeArrowheads="1"/>
          </p:cNvPicPr>
          <p:nvPr/>
        </p:nvPicPr>
        <p:blipFill>
          <a:blip r:embed="rId6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12" descr="top bar swoosh revised"/>
          <p:cNvPicPr>
            <a:picLocks noChangeAspect="1" noChangeArrowheads="1"/>
          </p:cNvPicPr>
          <p:nvPr/>
        </p:nvPicPr>
        <p:blipFill>
          <a:blip r:embed="rId6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dụng</a:t>
            </a:r>
            <a:endParaRPr lang="en-US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Rounded Rectangle 17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9" name="Rounded Rectangle 18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20" name="Picture 27" descr="Hoja Carta2">
            <a:extLst>
              <a:ext uri="{FF2B5EF4-FFF2-40B4-BE49-F238E27FC236}">
                <a16:creationId xmlns="" xmlns:a16="http://schemas.microsoft.com/office/drawing/2014/main" id="{2A383643-26D8-411B-B806-F1AEA949FF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37443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149">
        <p:split orient="vert"/>
      </p:transition>
    </mc:Choice>
    <mc:Fallback xmlns="">
      <p:transition spd="slow" advClick="0" advTm="15149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Date Placeholder 3"/>
          <p:cNvSpPr>
            <a:spLocks noGrp="1"/>
          </p:cNvSpPr>
          <p:nvPr>
            <p:ph type="dt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1557468-B815-4ED4-91C4-2EB7814DD06D}" type="datetime1">
              <a:rPr lang="en-US" smtClean="0">
                <a:cs typeface="Arial" charset="0"/>
              </a:rPr>
              <a:pPr eaLnBrk="1" hangingPunct="1"/>
              <a:t>5/9/2020</a:t>
            </a:fld>
            <a:endParaRPr lang="en-US" smtClean="0">
              <a:cs typeface="Arial" charset="0"/>
            </a:endParaRPr>
          </a:p>
        </p:txBody>
      </p:sp>
      <p:pic>
        <p:nvPicPr>
          <p:cNvPr id="30721" name="Picture 1" descr="08575082_4-loaib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04850"/>
            <a:ext cx="4095750" cy="6153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219200" y="1143000"/>
            <a:ext cx="13716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2400" b="1">
                <a:latin typeface="Cambria" pitchFamily="18" charset="0"/>
              </a:rPr>
              <a:t>Bí đỏ</a:t>
            </a:r>
            <a:endParaRPr lang="en-US" sz="2400">
              <a:latin typeface="Cambria" pitchFamily="18" charset="0"/>
            </a:endParaRPr>
          </a:p>
        </p:txBody>
      </p:sp>
      <p:sp>
        <p:nvSpPr>
          <p:cNvPr id="30723" name="Rectangle 3"/>
          <p:cNvSpPr>
            <a:spLocks noChangeArrowheads="1"/>
          </p:cNvSpPr>
          <p:nvPr/>
        </p:nvSpPr>
        <p:spPr bwMode="auto">
          <a:xfrm>
            <a:off x="4953000" y="457200"/>
            <a:ext cx="3581400" cy="5862638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defRPr/>
            </a:pP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  Theo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nghiên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cứu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mới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Nhật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bí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đỏ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giúp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chống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căng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thẳng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thần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kinh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váng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đau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. </a:t>
            </a:r>
            <a:br>
              <a:rPr lang="en-US" sz="2500" dirty="0">
                <a:latin typeface="Times New Roman" pitchFamily="18" charset="0"/>
                <a:cs typeface="Times New Roman" pitchFamily="18" charset="0"/>
              </a:rPr>
            </a:b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500" dirty="0">
                <a:latin typeface="Times New Roman" pitchFamily="18" charset="0"/>
                <a:cs typeface="Times New Roman" pitchFamily="18" charset="0"/>
              </a:rPr>
            </a:b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Axit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glutamic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nhiên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giúp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thải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cặn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bã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hoạt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não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Nó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chữa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suy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nhược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thần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kinh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, hay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quên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khó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ngủ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nhức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tăng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trí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nhớ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phấn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chấn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647182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dụng</a:t>
            </a:r>
            <a:endParaRPr lang="en-US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" name="Line 1">
            <a:extLst>
              <a:ext uri="{FF2B5EF4-FFF2-40B4-BE49-F238E27FC236}">
                <a16:creationId xmlns="" xmlns:a16="http://schemas.microsoft.com/office/drawing/2014/main" id="{BFE336CD-91B8-4B17-8ADB-685A453ABF1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470400" y="696913"/>
            <a:ext cx="0" cy="1143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4" name="Picture 27" descr="Hoja Carta2">
            <a:extLst>
              <a:ext uri="{FF2B5EF4-FFF2-40B4-BE49-F238E27FC236}">
                <a16:creationId xmlns="" xmlns:a16="http://schemas.microsoft.com/office/drawing/2014/main" id="{2A383643-26D8-411B-B806-F1AEA949FF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Rectangle 20">
            <a:extLst>
              <a:ext uri="{FF2B5EF4-FFF2-40B4-BE49-F238E27FC236}">
                <a16:creationId xmlns="" xmlns:a16="http://schemas.microsoft.com/office/drawing/2014/main" id="{D6B1FAFD-511E-4F7E-AA2B-0BA69465A329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0037" y="1219200"/>
            <a:ext cx="90424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v"/>
            </a:pP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Amino axit thiên nhiên (hầu hết là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-amino axit) là những hợp chất cơ sở kiến tạo nên protein của cơ thể 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sống.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Muối mononatri của axit glutamic làm gia vị cho thức ăn, axit glutamic là thuốc hỗ trợ thần kinh, methionin là thuốc bổ gan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Axit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6-amino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hexanoic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axit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7-amino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heptanoic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nilon-6, nilon-7…</a:t>
            </a:r>
          </a:p>
        </p:txBody>
      </p:sp>
    </p:spTree>
    <p:extLst>
      <p:ext uri="{BB962C8B-B14F-4D97-AF65-F5344CB8AC3E}">
        <p14:creationId xmlns:p14="http://schemas.microsoft.com/office/powerpoint/2010/main" val="486265006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vi-VN" sz="3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TỔNG KẾT</a:t>
            </a: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04800" y="1130723"/>
            <a:ext cx="8534400" cy="4662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800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Qua bài học này, học</a:t>
            </a:r>
            <a:r>
              <a:rPr lang="en-US" sz="2800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vi-VN" sz="2800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cần đạt được những kiến thức cơ bản sau:</a:t>
            </a:r>
          </a:p>
          <a:p>
            <a:endParaRPr lang="vi-VN" sz="1500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vi-VN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2800" dirty="0" err="1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Viết</a:t>
            </a:r>
            <a:r>
              <a:rPr lang="en-US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 được c</a:t>
            </a:r>
            <a:r>
              <a:rPr lang="vi-VN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ấu </a:t>
            </a:r>
            <a:r>
              <a:rPr lang="vi-VN" sz="2800" dirty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tạo phân </a:t>
            </a:r>
            <a:r>
              <a:rPr lang="vi-VN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tử</a:t>
            </a:r>
            <a:r>
              <a:rPr lang="en-US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gọi</a:t>
            </a:r>
            <a:r>
              <a:rPr lang="en-US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tên</a:t>
            </a:r>
            <a:r>
              <a:rPr lang="vi-VN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amino axit.</a:t>
            </a:r>
          </a:p>
          <a:p>
            <a:endParaRPr lang="en-US" sz="1500" dirty="0">
              <a:solidFill>
                <a:srgbClr val="0C0C92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2800" dirty="0" err="1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Viết</a:t>
            </a:r>
            <a:r>
              <a:rPr lang="en-US" sz="2800" dirty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 được </a:t>
            </a:r>
            <a:r>
              <a:rPr lang="en-US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các </a:t>
            </a:r>
            <a:r>
              <a:rPr lang="en-US" sz="2800" dirty="0" err="1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phản</a:t>
            </a:r>
            <a:r>
              <a:rPr lang="en-US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học </a:t>
            </a:r>
            <a:r>
              <a:rPr lang="en-US" sz="2800" dirty="0" err="1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amino axit </a:t>
            </a:r>
            <a:r>
              <a:rPr lang="en-US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en-US" sz="2800" dirty="0">
              <a:solidFill>
                <a:srgbClr val="0C0C92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da-DK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Tính chất </a:t>
            </a:r>
            <a:r>
              <a:rPr lang="vi-VN" sz="2800" dirty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lưỡng tính của dung dịch amino axit</a:t>
            </a:r>
            <a:r>
              <a:rPr lang="da-DK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en-US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Tính </a:t>
            </a:r>
            <a:r>
              <a:rPr lang="en-US" sz="2800" dirty="0" err="1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axit-bazơ</a:t>
            </a:r>
            <a:r>
              <a:rPr lang="en-US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dung dịch amino </a:t>
            </a:r>
            <a:r>
              <a:rPr lang="vi-VN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axit</a:t>
            </a:r>
            <a:r>
              <a:rPr lang="en-US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vi-VN" sz="2800" dirty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Phản ứng của nhóm (–COOH</a:t>
            </a:r>
            <a:r>
              <a:rPr lang="vi-VN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).</a:t>
            </a:r>
            <a:endParaRPr lang="en-US" sz="2800" dirty="0" smtClean="0">
              <a:solidFill>
                <a:srgbClr val="0C0C92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en-US" sz="2800" dirty="0" err="1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Phản</a:t>
            </a:r>
            <a:r>
              <a:rPr lang="en-US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trùng</a:t>
            </a:r>
            <a:r>
              <a:rPr lang="en-US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ngưng</a:t>
            </a:r>
            <a:r>
              <a:rPr lang="en-US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amino </a:t>
            </a:r>
            <a:r>
              <a:rPr lang="vi-VN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axit</a:t>
            </a:r>
            <a:r>
              <a:rPr lang="en-US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vi-VN" sz="2800" dirty="0">
              <a:solidFill>
                <a:srgbClr val="0C0C92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1500" dirty="0">
              <a:solidFill>
                <a:srgbClr val="0C0C92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sz="2800" dirty="0" err="1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bày</a:t>
            </a:r>
            <a:r>
              <a:rPr lang="en-US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 được các </a:t>
            </a:r>
            <a:r>
              <a:rPr lang="en-US" sz="2800" dirty="0" err="1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amino axit</a:t>
            </a:r>
            <a:r>
              <a:rPr lang="en-US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vi-VN" sz="2800" dirty="0">
              <a:solidFill>
                <a:srgbClr val="0C0C9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="" xmlns:a16="http://schemas.microsoft.com/office/drawing/2014/main" id="{7E9FFC25-C793-48F9-89D9-A763DB6891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Rectangle 14">
            <a:extLst>
              <a:ext uri="{FF2B5EF4-FFF2-40B4-BE49-F238E27FC236}">
                <a16:creationId xmlns="" xmlns:a16="http://schemas.microsoft.com/office/drawing/2014/main" id="{070EEF94-534F-400E-B060-3308B13EE891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wipe dir="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vi-VN" sz="3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="" xmlns:a16="http://schemas.microsoft.com/office/drawing/2014/main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="" xmlns:a16="http://schemas.microsoft.com/office/drawing/2014/main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5"/>
          <a:srcRect l="-160" t="6390" r="160" b="14377"/>
          <a:stretch/>
        </p:blipFill>
        <p:spPr>
          <a:xfrm>
            <a:off x="2133600" y="1430302"/>
            <a:ext cx="4876800" cy="3864046"/>
          </a:xfrm>
          <a:prstGeom prst="rect">
            <a:avLst/>
          </a:prstGeom>
        </p:spPr>
      </p:pic>
    </p:spTree>
  </p:cSld>
  <p:clrMapOvr>
    <a:masterClrMapping/>
  </p:clrMapOvr>
  <p:transition advClick="0">
    <p:wipe dir="u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vi-VN" sz="3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="" xmlns:a16="http://schemas.microsoft.com/office/drawing/2014/main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="" xmlns:a16="http://schemas.microsoft.com/office/drawing/2014/main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13">
            <a:extLst>
              <a:ext uri="{FF2B5EF4-FFF2-40B4-BE49-F238E27FC236}">
                <a16:creationId xmlns="" xmlns:a16="http://schemas.microsoft.com/office/drawing/2014/main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989587"/>
            <a:ext cx="8458200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1: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Viết công thức cấu tạo các đồng phân amino axit có cùng công thức phân tử C</a:t>
            </a:r>
            <a:r>
              <a:rPr lang="pt-BR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pt-BR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</a:t>
            </a:r>
            <a:r>
              <a:rPr lang="pt-BR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sz="28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pt-BR" sz="2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pt-BR" sz="28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513817"/>
            <a:ext cx="4346825" cy="144487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24400" y="2594401"/>
            <a:ext cx="4191000" cy="117053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3917" y="4800481"/>
            <a:ext cx="4419983" cy="137171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81000" y="3958694"/>
            <a:ext cx="3352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Axit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2-aminobutanoic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377064" y="3958694"/>
            <a:ext cx="3352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Axit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3-aminobutanoic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524000" y="5621804"/>
            <a:ext cx="3352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Axit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4-aminobutanoic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8260548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8" grpId="0"/>
      <p:bldP spid="3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vi-VN" sz="3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="" xmlns:a16="http://schemas.microsoft.com/office/drawing/2014/main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="" xmlns:a16="http://schemas.microsoft.com/office/drawing/2014/main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13">
            <a:extLst>
              <a:ext uri="{FF2B5EF4-FFF2-40B4-BE49-F238E27FC236}">
                <a16:creationId xmlns="" xmlns:a16="http://schemas.microsoft.com/office/drawing/2014/main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989587"/>
            <a:ext cx="8458200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1: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Viết công thức cấu tạo các đồng phân amino axit có cùng công thức phân tử C</a:t>
            </a:r>
            <a:r>
              <a:rPr lang="pt-BR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pt-BR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</a:t>
            </a:r>
            <a:r>
              <a:rPr lang="pt-BR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sz="28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pt-BR" sz="2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pt-BR" sz="28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2234" y="3030236"/>
            <a:ext cx="4267570" cy="121930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67400" y="2843614"/>
            <a:ext cx="2816596" cy="1956986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4207409" y="5007040"/>
            <a:ext cx="47841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Axit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2-amino-2-metylpropanoic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52400" y="4212699"/>
            <a:ext cx="4800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Axit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3-amino-2-metylpropanoic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1319797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vi-VN" sz="3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="" xmlns:a16="http://schemas.microsoft.com/office/drawing/2014/main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="" xmlns:a16="http://schemas.microsoft.com/office/drawing/2014/main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13">
            <a:extLst>
              <a:ext uri="{FF2B5EF4-FFF2-40B4-BE49-F238E27FC236}">
                <a16:creationId xmlns="" xmlns:a16="http://schemas.microsoft.com/office/drawing/2014/main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874693"/>
            <a:ext cx="8534400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0"/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2: a/ 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Viết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phương trình hóa học của các phản ứng 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giữa </a:t>
            </a:r>
            <a:r>
              <a:rPr lang="pt-BR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Glyxin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lần lượt với</a:t>
            </a:r>
            <a:r>
              <a:rPr lang="pt-B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NaOH, H</a:t>
            </a:r>
            <a:r>
              <a:rPr lang="pt-BR" sz="28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r>
              <a:rPr lang="pt-BR" sz="28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pt-B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CH</a:t>
            </a:r>
            <a:r>
              <a:rPr lang="pt-BR" sz="28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pt-B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OH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(có HCl xúc tác).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sz="28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pt-BR" sz="2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pt-BR" sz="28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385" y="2904273"/>
            <a:ext cx="86467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-CH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-COO</a:t>
            </a:r>
            <a:r>
              <a:rPr lang="en-US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+ </a:t>
            </a:r>
            <a:r>
              <a:rPr lang="en-US" sz="28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→  NH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2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-CH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2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-COONa + H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2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O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23385" y="3960227"/>
            <a:ext cx="86467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2NH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-CH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-COOH + H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→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 (HOOC-CH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2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-NH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3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)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2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SO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4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25733" y="5111877"/>
            <a:ext cx="88420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-CH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-CO</a:t>
            </a:r>
            <a:r>
              <a:rPr lang="en-US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+ </a:t>
            </a:r>
            <a:r>
              <a:rPr lang="en-US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lang="en-US" sz="2800" baseline="-25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 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↔  NH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2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-CH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2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-CO</a:t>
            </a:r>
            <a:r>
              <a:rPr lang="en-US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OCH</a:t>
            </a:r>
            <a:r>
              <a:rPr lang="en-US" sz="2800" baseline="-25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3</a:t>
            </a:r>
            <a:r>
              <a:rPr lang="en-US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+ H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2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O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1890331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6" grpId="0"/>
      <p:bldP spid="1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vi-VN" sz="3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="" xmlns:a16="http://schemas.microsoft.com/office/drawing/2014/main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="" xmlns:a16="http://schemas.microsoft.com/office/drawing/2014/main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13">
            <a:extLst>
              <a:ext uri="{FF2B5EF4-FFF2-40B4-BE49-F238E27FC236}">
                <a16:creationId xmlns="" xmlns:a16="http://schemas.microsoft.com/office/drawing/2014/main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" y="890412"/>
            <a:ext cx="8610600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0"/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2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b/ 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Viết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phương trình hóa học của các phản ứng 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giữa </a:t>
            </a:r>
            <a:r>
              <a:rPr lang="pt-BR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Alanin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lần lượt với</a:t>
            </a:r>
            <a:r>
              <a:rPr lang="pt-B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NaOH, H</a:t>
            </a:r>
            <a:r>
              <a:rPr lang="pt-BR" sz="28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r>
              <a:rPr lang="pt-BR" sz="28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pt-B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CH</a:t>
            </a:r>
            <a:r>
              <a:rPr lang="pt-BR" sz="28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pt-B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OH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(có HCl xúc tác).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28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Giải:</a:t>
            </a:r>
            <a:r>
              <a:rPr lang="pt-BR" sz="28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23385" y="2904273"/>
            <a:ext cx="86467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</a:t>
            </a:r>
            <a:r>
              <a:rPr lang="en-US" sz="24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-CH(CH</a:t>
            </a:r>
            <a:r>
              <a:rPr lang="en-US" sz="24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)-COO</a:t>
            </a:r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+ </a:t>
            </a:r>
            <a:r>
              <a:rPr lang="en-US" sz="24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→  NH</a:t>
            </a:r>
            <a:r>
              <a:rPr lang="en-US" sz="24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2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-CH(CH</a:t>
            </a:r>
            <a:r>
              <a:rPr lang="en-US" sz="24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3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)-COONa + H</a:t>
            </a:r>
            <a:r>
              <a:rPr lang="en-US" sz="24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2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O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6200" y="3960227"/>
            <a:ext cx="914400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2NH</a:t>
            </a:r>
            <a:r>
              <a:rPr lang="en-US" sz="26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-CH(CH</a:t>
            </a:r>
            <a:r>
              <a:rPr lang="en-US" sz="26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)-COOH + H</a:t>
            </a:r>
            <a:r>
              <a:rPr lang="en-US" sz="26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r>
              <a:rPr lang="en-US" sz="26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→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 (HOOC-CH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(CH</a:t>
            </a:r>
            <a:r>
              <a:rPr lang="en-US" sz="2600" baseline="-250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3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)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-NH</a:t>
            </a:r>
            <a:r>
              <a:rPr lang="en-US" sz="26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3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)</a:t>
            </a:r>
            <a:r>
              <a:rPr lang="en-US" sz="26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2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SO</a:t>
            </a:r>
            <a:r>
              <a:rPr lang="en-US" sz="26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4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25733" y="5111877"/>
            <a:ext cx="88420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</a:t>
            </a:r>
            <a:r>
              <a:rPr lang="en-US" sz="24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-CH(CH</a:t>
            </a:r>
            <a:r>
              <a:rPr lang="en-US" sz="24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)-CO</a:t>
            </a:r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+ </a:t>
            </a:r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lang="en-US" sz="2400" baseline="-25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 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↔  NH</a:t>
            </a:r>
            <a:r>
              <a:rPr lang="en-US" sz="24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2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-CH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(CH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3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)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-CO</a:t>
            </a:r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OCH</a:t>
            </a:r>
            <a:r>
              <a:rPr lang="en-US" sz="2400" baseline="-25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3</a:t>
            </a:r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+ H</a:t>
            </a:r>
            <a:r>
              <a:rPr lang="en-US" sz="24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2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O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61101" y="2151920"/>
            <a:ext cx="320151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NH</a:t>
            </a:r>
            <a:r>
              <a:rPr lang="en-US" sz="24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-CH(CH</a:t>
            </a:r>
            <a:r>
              <a:rPr lang="en-US" sz="24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)-COOH 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1268911379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vi-VN" sz="3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="" xmlns:a16="http://schemas.microsoft.com/office/drawing/2014/main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="" xmlns:a16="http://schemas.microsoft.com/office/drawing/2014/main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13">
            <a:extLst>
              <a:ext uri="{FF2B5EF4-FFF2-40B4-BE49-F238E27FC236}">
                <a16:creationId xmlns="" xmlns:a16="http://schemas.microsoft.com/office/drawing/2014/main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" y="838200"/>
            <a:ext cx="8458200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3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Có ba chất hữu cơ: NH</a:t>
            </a:r>
            <a:r>
              <a:rPr lang="pt-BR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lang="pt-BR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COOH; CH</a:t>
            </a:r>
            <a:r>
              <a:rPr lang="pt-BR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lang="pt-BR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COOH; CH</a:t>
            </a:r>
            <a:r>
              <a:rPr lang="pt-BR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[CH</a:t>
            </a:r>
            <a:r>
              <a:rPr lang="pt-BR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]</a:t>
            </a:r>
            <a:r>
              <a:rPr lang="pt-BR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NH</a:t>
            </a:r>
            <a:r>
              <a:rPr lang="pt-BR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Làm thế nào nhận biết chúng?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2800" b="1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Giải:</a:t>
            </a:r>
            <a:endParaRPr lang="en-US" sz="2800" b="1" u="sng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04800" y="2667000"/>
            <a:ext cx="83820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sz="2800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uỳ</a:t>
            </a:r>
            <a:r>
              <a:rPr lang="en-US" sz="28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tím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xảy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endParaRPr lang="pt-BR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</a:t>
            </a:r>
            <a:r>
              <a:rPr lang="pt-BR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lang="pt-BR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COOH:     </a:t>
            </a:r>
            <a:r>
              <a:rPr lang="pt-BR" sz="28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 đổi màu quỳ tím</a:t>
            </a:r>
          </a:p>
          <a:p>
            <a:endParaRPr lang="pt-BR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lang="pt-BR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lang="pt-BR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COOH:     quỳ tím hóa </a:t>
            </a:r>
            <a:r>
              <a:rPr lang="pt-BR" sz="2800" dirty="0" smtClean="0">
                <a:solidFill>
                  <a:srgbClr val="FF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màu hồng</a:t>
            </a:r>
            <a:endParaRPr lang="pt-BR" sz="2800" dirty="0">
              <a:solidFill>
                <a:srgbClr val="FF33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pt-BR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lang="pt-BR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[CH</a:t>
            </a:r>
            <a:r>
              <a:rPr lang="pt-BR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]</a:t>
            </a:r>
            <a:r>
              <a:rPr lang="pt-BR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</a:t>
            </a:r>
            <a:r>
              <a:rPr lang="pt-BR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    quỳ tím hóa </a:t>
            </a:r>
            <a:r>
              <a:rPr lang="pt-BR" sz="2800" dirty="0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màu xanh</a:t>
            </a:r>
            <a:endParaRPr lang="en-US" sz="2800" dirty="0">
              <a:solidFill>
                <a:srgbClr val="1909E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0204258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vi-VN" sz="3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="" xmlns:a16="http://schemas.microsoft.com/office/drawing/2014/main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="" xmlns:a16="http://schemas.microsoft.com/office/drawing/2014/main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13">
            <a:extLst>
              <a:ext uri="{FF2B5EF4-FFF2-40B4-BE49-F238E27FC236}">
                <a16:creationId xmlns="" xmlns:a16="http://schemas.microsoft.com/office/drawing/2014/main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914400"/>
            <a:ext cx="8534400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0"/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4: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Viết phương trình hóa học của phản ứng trùng 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ngưng:    	a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Glyxin	b) Alanin	c) Valin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u="sng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2800" b="1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800" b="1" u="sng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2" name="Group 11"/>
          <p:cNvGrpSpPr/>
          <p:nvPr/>
        </p:nvGrpSpPr>
        <p:grpSpPr>
          <a:xfrm>
            <a:off x="381718" y="2827060"/>
            <a:ext cx="8646763" cy="929776"/>
            <a:chOff x="293914" y="2759922"/>
            <a:chExt cx="8646763" cy="929776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6" name="TextBox 15"/>
                <p:cNvSpPr txBox="1"/>
                <p:nvPr/>
              </p:nvSpPr>
              <p:spPr>
                <a:xfrm>
                  <a:off x="293914" y="2862224"/>
                  <a:ext cx="8646763" cy="66569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28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nNH</a:t>
                  </a:r>
                  <a:r>
                    <a:rPr lang="en-US" sz="2800" baseline="-25000" dirty="0" smtClean="0">
                      <a:solidFill>
                        <a:srgbClr val="FF0000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2</a:t>
                  </a:r>
                  <a:r>
                    <a:rPr lang="en-US" sz="28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-CH</a:t>
                  </a:r>
                  <a:r>
                    <a:rPr lang="en-US" sz="2800" baseline="-250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2</a:t>
                  </a:r>
                  <a:r>
                    <a:rPr lang="en-US" sz="28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-CO</a:t>
                  </a:r>
                  <a:r>
                    <a:rPr lang="en-US" sz="2800" dirty="0" smtClean="0">
                      <a:solidFill>
                        <a:srgbClr val="FF0000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OH</a:t>
                  </a:r>
                  <a:r>
                    <a:rPr lang="en-US" sz="28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   </a:t>
                  </a:r>
                  <a14:m>
                    <m:oMath xmlns:m="http://schemas.openxmlformats.org/officeDocument/2006/math">
                      <m:groupChr>
                        <m:groupChrPr>
                          <m:chr m:val="→"/>
                          <m:vertJc m:val="bot"/>
                          <m:ctrlPr>
                            <a:rPr lang="en-US" sz="2800" i="1" smtClean="0">
                              <a:latin typeface="Cambria Math"/>
                              <a:cs typeface="Times New Roman" panose="02020603050405020304" pitchFamily="18" charset="0"/>
                            </a:rPr>
                          </m:ctrlPr>
                        </m:groupChrPr>
                        <m:e>
                          <m:r>
                            <m:rPr>
                              <m:brk m:alnAt="2"/>
                            </m:rP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 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      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𝑡𝑜</m:t>
                          </m:r>
                          <m:r>
                            <a:rPr lang="en-US" sz="2800" b="0" i="1" baseline="30000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      </m:t>
                          </m:r>
                        </m:e>
                      </m:groupChr>
                    </m:oMath>
                  </a14:m>
                  <a:r>
                    <a:rPr lang="en-US" sz="28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     NH-CH</a:t>
                  </a:r>
                  <a:r>
                    <a:rPr lang="en-US" sz="2800" baseline="-250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2</a:t>
                  </a:r>
                  <a:r>
                    <a:rPr lang="en-US" sz="28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-CO  </a:t>
                  </a:r>
                  <a:r>
                    <a:rPr lang="en-US" sz="2800" baseline="-250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n</a:t>
                  </a:r>
                  <a:r>
                    <a:rPr lang="en-US" sz="2800" baseline="300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 </a:t>
                  </a:r>
                  <a:r>
                    <a:rPr lang="en-US" sz="28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 + nH</a:t>
                  </a:r>
                  <a:r>
                    <a:rPr lang="en-US" sz="2800" baseline="-250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2</a:t>
                  </a:r>
                  <a:r>
                    <a:rPr lang="en-US" sz="28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O</a:t>
                  </a:r>
                  <a:endParaRPr lang="en-US" sz="28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</mc:Choice>
          <mc:Fallback xmlns="">
            <p:sp>
              <p:nvSpPr>
                <p:cNvPr id="16" name="TextBox 15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93914" y="2862224"/>
                  <a:ext cx="8646763" cy="665695"/>
                </a:xfrm>
                <a:prstGeom prst="rect">
                  <a:avLst/>
                </a:prstGeom>
                <a:blipFill rotWithShape="1">
                  <a:blip r:embed="rId5"/>
                  <a:stretch>
                    <a:fillRect l="-1409" b="-25688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grpSp>
          <p:nvGrpSpPr>
            <p:cNvPr id="11" name="Group 10"/>
            <p:cNvGrpSpPr/>
            <p:nvPr/>
          </p:nvGrpSpPr>
          <p:grpSpPr>
            <a:xfrm>
              <a:off x="4324600" y="2819400"/>
              <a:ext cx="323600" cy="870298"/>
              <a:chOff x="4343400" y="2819400"/>
              <a:chExt cx="323600" cy="870298"/>
            </a:xfrm>
          </p:grpSpPr>
          <p:sp>
            <p:nvSpPr>
              <p:cNvPr id="2" name="Left Bracket 1"/>
              <p:cNvSpPr/>
              <p:nvPr/>
            </p:nvSpPr>
            <p:spPr>
              <a:xfrm>
                <a:off x="4495800" y="2819400"/>
                <a:ext cx="171200" cy="870298"/>
              </a:xfrm>
              <a:prstGeom prst="leftBracket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4" name="Straight Connector 3"/>
              <p:cNvCxnSpPr/>
              <p:nvPr/>
            </p:nvCxnSpPr>
            <p:spPr>
              <a:xfrm>
                <a:off x="4343400" y="3291948"/>
                <a:ext cx="247400" cy="0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</p:grpSp>
        <p:grpSp>
          <p:nvGrpSpPr>
            <p:cNvPr id="10" name="Group 9"/>
            <p:cNvGrpSpPr/>
            <p:nvPr/>
          </p:nvGrpSpPr>
          <p:grpSpPr>
            <a:xfrm>
              <a:off x="6579195" y="2759922"/>
              <a:ext cx="298497" cy="870298"/>
              <a:chOff x="6858000" y="2759922"/>
              <a:chExt cx="298497" cy="870298"/>
            </a:xfrm>
          </p:grpSpPr>
          <p:sp>
            <p:nvSpPr>
              <p:cNvPr id="17" name="Left Bracket 16"/>
              <p:cNvSpPr/>
              <p:nvPr/>
            </p:nvSpPr>
            <p:spPr>
              <a:xfrm flipH="1">
                <a:off x="6858000" y="2759922"/>
                <a:ext cx="102195" cy="870298"/>
              </a:xfrm>
              <a:prstGeom prst="leftBracket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18" name="Straight Connector 17"/>
              <p:cNvCxnSpPr/>
              <p:nvPr/>
            </p:nvCxnSpPr>
            <p:spPr>
              <a:xfrm>
                <a:off x="6909097" y="3291948"/>
                <a:ext cx="247400" cy="0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</p:grpSp>
      </p:grpSp>
      <p:sp>
        <p:nvSpPr>
          <p:cNvPr id="6" name="Rectangle 5"/>
          <p:cNvSpPr/>
          <p:nvPr/>
        </p:nvSpPr>
        <p:spPr>
          <a:xfrm>
            <a:off x="356044" y="2438400"/>
            <a:ext cx="177755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a) Glyxin</a:t>
            </a:r>
            <a:endParaRPr lang="en-US" sz="2800" dirty="0"/>
          </a:p>
        </p:txBody>
      </p:sp>
      <p:sp>
        <p:nvSpPr>
          <p:cNvPr id="7" name="Rectangle 6"/>
          <p:cNvSpPr/>
          <p:nvPr/>
        </p:nvSpPr>
        <p:spPr>
          <a:xfrm>
            <a:off x="355881" y="4253605"/>
            <a:ext cx="153061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b) Alanin</a:t>
            </a:r>
            <a:endParaRPr lang="en-US" sz="2800" dirty="0"/>
          </a:p>
        </p:txBody>
      </p:sp>
      <p:grpSp>
        <p:nvGrpSpPr>
          <p:cNvPr id="20" name="Group 19"/>
          <p:cNvGrpSpPr/>
          <p:nvPr/>
        </p:nvGrpSpPr>
        <p:grpSpPr>
          <a:xfrm>
            <a:off x="107823" y="4836302"/>
            <a:ext cx="9103962" cy="870298"/>
            <a:chOff x="40038" y="4895780"/>
            <a:chExt cx="9103962" cy="870298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3" name="TextBox 22"/>
                <p:cNvSpPr txBox="1"/>
                <p:nvPr/>
              </p:nvSpPr>
              <p:spPr>
                <a:xfrm>
                  <a:off x="40038" y="4938604"/>
                  <a:ext cx="9103962" cy="66569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28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nNH</a:t>
                  </a:r>
                  <a:r>
                    <a:rPr lang="en-US" sz="2800" baseline="-25000" dirty="0" smtClean="0">
                      <a:solidFill>
                        <a:srgbClr val="FF0000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2</a:t>
                  </a:r>
                  <a:r>
                    <a:rPr lang="en-US" sz="28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-CH(CH</a:t>
                  </a:r>
                  <a:r>
                    <a:rPr lang="en-US" sz="2800" baseline="-250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3</a:t>
                  </a:r>
                  <a:r>
                    <a:rPr lang="en-US" sz="28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)-CO</a:t>
                  </a:r>
                  <a:r>
                    <a:rPr lang="en-US" sz="2800" dirty="0" smtClean="0">
                      <a:solidFill>
                        <a:srgbClr val="FF0000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OH</a:t>
                  </a:r>
                  <a:r>
                    <a:rPr lang="en-US" sz="28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 </a:t>
                  </a:r>
                  <a14:m>
                    <m:oMath xmlns:m="http://schemas.openxmlformats.org/officeDocument/2006/math">
                      <m:groupChr>
                        <m:groupChrPr>
                          <m:chr m:val="→"/>
                          <m:vertJc m:val="bot"/>
                          <m:ctrlPr>
                            <a:rPr lang="en-US" sz="2800" i="1" smtClean="0">
                              <a:latin typeface="Cambria Math"/>
                              <a:cs typeface="Times New Roman" panose="02020603050405020304" pitchFamily="18" charset="0"/>
                            </a:rPr>
                          </m:ctrlPr>
                        </m:groupChrPr>
                        <m:e>
                          <m:r>
                            <m:rPr>
                              <m:brk m:alnAt="2"/>
                            </m:rP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 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  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𝑡𝑜</m:t>
                          </m:r>
                          <m:r>
                            <a:rPr lang="en-US" sz="2800" b="0" i="1" baseline="30000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   </m:t>
                          </m:r>
                        </m:e>
                      </m:groupChr>
                    </m:oMath>
                  </a14:m>
                  <a:r>
                    <a:rPr lang="en-US" sz="28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    NH-CH(CH</a:t>
                  </a:r>
                  <a:r>
                    <a:rPr lang="en-US" sz="2800" baseline="-250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3</a:t>
                  </a:r>
                  <a:r>
                    <a:rPr lang="en-US" sz="2800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)-</a:t>
                  </a:r>
                  <a:r>
                    <a:rPr lang="en-US" sz="28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CO  </a:t>
                  </a:r>
                  <a:r>
                    <a:rPr lang="en-US" sz="2800" baseline="-250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n</a:t>
                  </a:r>
                  <a:r>
                    <a:rPr lang="en-US" sz="2800" baseline="300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 </a:t>
                  </a:r>
                  <a:r>
                    <a:rPr lang="en-US" sz="28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 + nH</a:t>
                  </a:r>
                  <a:r>
                    <a:rPr lang="en-US" sz="2800" baseline="-250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2</a:t>
                  </a:r>
                  <a:r>
                    <a:rPr lang="en-US" sz="28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O</a:t>
                  </a:r>
                  <a:endParaRPr lang="en-US" sz="28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</mc:Choice>
          <mc:Fallback xmlns="">
            <p:sp>
              <p:nvSpPr>
                <p:cNvPr id="23" name="TextBox 2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0038" y="4938604"/>
                  <a:ext cx="9103962" cy="665695"/>
                </a:xfrm>
                <a:prstGeom prst="rect">
                  <a:avLst/>
                </a:prstGeom>
                <a:blipFill rotWithShape="1">
                  <a:blip r:embed="rId6"/>
                  <a:stretch>
                    <a:fillRect l="-1407" b="-24545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grpSp>
          <p:nvGrpSpPr>
            <p:cNvPr id="9" name="Group 8"/>
            <p:cNvGrpSpPr/>
            <p:nvPr/>
          </p:nvGrpSpPr>
          <p:grpSpPr>
            <a:xfrm>
              <a:off x="4191000" y="4895780"/>
              <a:ext cx="323600" cy="870298"/>
              <a:chOff x="4724400" y="4895780"/>
              <a:chExt cx="323600" cy="870298"/>
            </a:xfrm>
          </p:grpSpPr>
          <p:sp>
            <p:nvSpPr>
              <p:cNvPr id="25" name="Left Bracket 24"/>
              <p:cNvSpPr/>
              <p:nvPr/>
            </p:nvSpPr>
            <p:spPr>
              <a:xfrm>
                <a:off x="4876800" y="4895780"/>
                <a:ext cx="171200" cy="870298"/>
              </a:xfrm>
              <a:prstGeom prst="leftBracket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33" name="Straight Connector 32"/>
              <p:cNvCxnSpPr/>
              <p:nvPr/>
            </p:nvCxnSpPr>
            <p:spPr>
              <a:xfrm>
                <a:off x="4724400" y="5368328"/>
                <a:ext cx="247400" cy="0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</p:grpSp>
        <p:grpSp>
          <p:nvGrpSpPr>
            <p:cNvPr id="8" name="Group 7"/>
            <p:cNvGrpSpPr/>
            <p:nvPr/>
          </p:nvGrpSpPr>
          <p:grpSpPr>
            <a:xfrm>
              <a:off x="7086599" y="4895780"/>
              <a:ext cx="258714" cy="708519"/>
              <a:chOff x="7136804" y="4895780"/>
              <a:chExt cx="258714" cy="708519"/>
            </a:xfrm>
          </p:grpSpPr>
          <p:sp>
            <p:nvSpPr>
              <p:cNvPr id="28" name="Left Bracket 27"/>
              <p:cNvSpPr/>
              <p:nvPr/>
            </p:nvSpPr>
            <p:spPr>
              <a:xfrm flipH="1">
                <a:off x="7136804" y="4895780"/>
                <a:ext cx="135014" cy="708519"/>
              </a:xfrm>
              <a:prstGeom prst="leftBracket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34" name="Straight Connector 33"/>
              <p:cNvCxnSpPr/>
              <p:nvPr/>
            </p:nvCxnSpPr>
            <p:spPr>
              <a:xfrm>
                <a:off x="7148118" y="5368328"/>
                <a:ext cx="247400" cy="0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4294448490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vi-VN" sz="3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="" xmlns:a16="http://schemas.microsoft.com/office/drawing/2014/main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="" xmlns:a16="http://schemas.microsoft.com/office/drawing/2014/main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13">
            <a:extLst>
              <a:ext uri="{FF2B5EF4-FFF2-40B4-BE49-F238E27FC236}">
                <a16:creationId xmlns="" xmlns:a16="http://schemas.microsoft.com/office/drawing/2014/main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914400"/>
            <a:ext cx="8534400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0"/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4: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Viết phương trình hóa học của phản ứng trùng 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ngưng:    	a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Glyxin	b) Alanin	c) Valin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u="sng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2800" b="1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800" b="1" u="sng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0923" y="2596307"/>
            <a:ext cx="130375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c) Valin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40038" y="3581400"/>
            <a:ext cx="8646762" cy="1274563"/>
            <a:chOff x="40038" y="3581400"/>
            <a:chExt cx="8646762" cy="1274563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3" name="TextBox 22"/>
                <p:cNvSpPr txBox="1"/>
                <p:nvPr/>
              </p:nvSpPr>
              <p:spPr>
                <a:xfrm>
                  <a:off x="40038" y="3624224"/>
                  <a:ext cx="8646762" cy="66569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28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nNH</a:t>
                  </a:r>
                  <a:r>
                    <a:rPr lang="en-US" sz="2800" baseline="-25000" dirty="0" smtClean="0">
                      <a:solidFill>
                        <a:srgbClr val="FF0000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2</a:t>
                  </a:r>
                  <a:r>
                    <a:rPr lang="en-US" sz="28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-CH-CO</a:t>
                  </a:r>
                  <a:r>
                    <a:rPr lang="en-US" sz="2800" dirty="0" smtClean="0">
                      <a:solidFill>
                        <a:srgbClr val="FF0000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OH</a:t>
                  </a:r>
                  <a:r>
                    <a:rPr lang="en-US" sz="28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  </a:t>
                  </a:r>
                  <a14:m>
                    <m:oMath xmlns:m="http://schemas.openxmlformats.org/officeDocument/2006/math">
                      <m:groupChr>
                        <m:groupChrPr>
                          <m:chr m:val="→"/>
                          <m:vertJc m:val="bot"/>
                          <m:ctrlPr>
                            <a:rPr lang="en-US" sz="2800" i="1" smtClean="0">
                              <a:latin typeface="Cambria Math"/>
                              <a:cs typeface="Times New Roman" panose="02020603050405020304" pitchFamily="18" charset="0"/>
                            </a:rPr>
                          </m:ctrlPr>
                        </m:groupChrPr>
                        <m:e>
                          <m:r>
                            <m:rPr>
                              <m:brk m:alnAt="2"/>
                            </m:rP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 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  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𝑡𝑜</m:t>
                          </m:r>
                          <m:r>
                            <a:rPr lang="en-US" sz="2800" b="0" i="1" baseline="30000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   </m:t>
                          </m:r>
                        </m:e>
                      </m:groupChr>
                    </m:oMath>
                  </a14:m>
                  <a:r>
                    <a:rPr lang="en-US" sz="28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      NH – CH – CO   </a:t>
                  </a:r>
                  <a:r>
                    <a:rPr lang="en-US" sz="2800" baseline="-250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n</a:t>
                  </a:r>
                  <a:r>
                    <a:rPr lang="en-US" sz="2800" baseline="300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 </a:t>
                  </a:r>
                  <a:r>
                    <a:rPr lang="en-US" sz="28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   +   nH</a:t>
                  </a:r>
                  <a:r>
                    <a:rPr lang="en-US" sz="2800" baseline="-250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2</a:t>
                  </a:r>
                  <a:r>
                    <a:rPr lang="en-US" sz="28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O</a:t>
                  </a:r>
                  <a:endParaRPr lang="en-US" sz="28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</mc:Choice>
          <mc:Fallback xmlns="">
            <p:sp>
              <p:nvSpPr>
                <p:cNvPr id="23" name="TextBox 2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0038" y="3624224"/>
                  <a:ext cx="8646762" cy="665695"/>
                </a:xfrm>
                <a:prstGeom prst="rect">
                  <a:avLst/>
                </a:prstGeom>
                <a:blipFill rotWithShape="1">
                  <a:blip r:embed="rId5"/>
                  <a:stretch>
                    <a:fillRect l="-1481" b="-25688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grpSp>
          <p:nvGrpSpPr>
            <p:cNvPr id="9" name="Group 8"/>
            <p:cNvGrpSpPr/>
            <p:nvPr/>
          </p:nvGrpSpPr>
          <p:grpSpPr>
            <a:xfrm>
              <a:off x="3562600" y="3581400"/>
              <a:ext cx="323600" cy="870298"/>
              <a:chOff x="4724400" y="4895780"/>
              <a:chExt cx="323600" cy="870298"/>
            </a:xfrm>
          </p:grpSpPr>
          <p:sp>
            <p:nvSpPr>
              <p:cNvPr id="25" name="Left Bracket 24"/>
              <p:cNvSpPr/>
              <p:nvPr/>
            </p:nvSpPr>
            <p:spPr>
              <a:xfrm>
                <a:off x="4876800" y="4895780"/>
                <a:ext cx="171200" cy="870298"/>
              </a:xfrm>
              <a:prstGeom prst="leftBracket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33" name="Straight Connector 32"/>
              <p:cNvCxnSpPr/>
              <p:nvPr/>
            </p:nvCxnSpPr>
            <p:spPr>
              <a:xfrm>
                <a:off x="4724400" y="5368328"/>
                <a:ext cx="247400" cy="0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</p:grpSp>
        <p:grpSp>
          <p:nvGrpSpPr>
            <p:cNvPr id="8" name="Group 7"/>
            <p:cNvGrpSpPr/>
            <p:nvPr/>
          </p:nvGrpSpPr>
          <p:grpSpPr>
            <a:xfrm>
              <a:off x="6218287" y="3581400"/>
              <a:ext cx="258713" cy="870298"/>
              <a:chOff x="7136805" y="4895780"/>
              <a:chExt cx="258713" cy="870298"/>
            </a:xfrm>
          </p:grpSpPr>
          <p:sp>
            <p:nvSpPr>
              <p:cNvPr id="28" name="Left Bracket 27"/>
              <p:cNvSpPr/>
              <p:nvPr/>
            </p:nvSpPr>
            <p:spPr>
              <a:xfrm flipH="1">
                <a:off x="7136805" y="4895780"/>
                <a:ext cx="102195" cy="870298"/>
              </a:xfrm>
              <a:prstGeom prst="leftBracket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34" name="Straight Connector 33"/>
              <p:cNvCxnSpPr/>
              <p:nvPr/>
            </p:nvCxnSpPr>
            <p:spPr>
              <a:xfrm>
                <a:off x="7148118" y="5368328"/>
                <a:ext cx="247400" cy="0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5" name="Rectangle 4"/>
            <p:cNvSpPr/>
            <p:nvPr/>
          </p:nvSpPr>
          <p:spPr>
            <a:xfrm>
              <a:off x="1021254" y="4332743"/>
              <a:ext cx="1721946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CH(CH</a:t>
              </a:r>
              <a:r>
                <a:rPr lang="en-US" sz="2800" baseline="-25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3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)</a:t>
              </a:r>
              <a:r>
                <a:rPr lang="en-US" sz="2800" baseline="-25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endParaRPr lang="en-US" sz="2800" baseline="-25000" dirty="0"/>
            </a:p>
          </p:txBody>
        </p:sp>
        <p:sp>
          <p:nvSpPr>
            <p:cNvPr id="35" name="Rectangle 34"/>
            <p:cNvSpPr/>
            <p:nvPr/>
          </p:nvSpPr>
          <p:spPr>
            <a:xfrm>
              <a:off x="4678854" y="4332743"/>
              <a:ext cx="1721946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CH(CH</a:t>
              </a:r>
              <a:r>
                <a:rPr lang="en-US" sz="2800" baseline="-25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3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)</a:t>
              </a:r>
              <a:r>
                <a:rPr lang="en-US" sz="2800" baseline="-25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endParaRPr lang="en-US" sz="2800" baseline="-25000" dirty="0"/>
            </a:p>
          </p:txBody>
        </p:sp>
        <p:cxnSp>
          <p:nvCxnSpPr>
            <p:cNvPr id="20" name="Straight Connector 19"/>
            <p:cNvCxnSpPr/>
            <p:nvPr/>
          </p:nvCxnSpPr>
          <p:spPr>
            <a:xfrm>
              <a:off x="1219200" y="4191000"/>
              <a:ext cx="0" cy="260698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4876800" y="4191000"/>
              <a:ext cx="0" cy="260698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338116995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vi-VN" sz="3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="" xmlns:a16="http://schemas.microsoft.com/office/drawing/2014/main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="" xmlns:a16="http://schemas.microsoft.com/office/drawing/2014/main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13">
            <a:extLst>
              <a:ext uri="{FF2B5EF4-FFF2-40B4-BE49-F238E27FC236}">
                <a16:creationId xmlns="" xmlns:a16="http://schemas.microsoft.com/office/drawing/2014/main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" y="838200"/>
            <a:ext cx="8839200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itchFamily="18" charset="0"/>
              </a:rPr>
              <a:t>Bài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5: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α-amino axit (X) có phần trăm khối lượng các nguyên tố: 40,45% 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 ;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7,86% 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 ;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15,73% 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 ;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còn lại là oxi. Xác định công thức đơn giản của (X).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u="sng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2800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en-US" sz="2800" b="1" u="sng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28600" y="2590800"/>
            <a:ext cx="830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%O = 100% - (40,45% + 7,86% + 15,73%) = 35,96%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52400" y="3072590"/>
            <a:ext cx="830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(X):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800" baseline="-25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800" baseline="-25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800" baseline="-25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800" baseline="-25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endParaRPr lang="en-US" sz="2800" baseline="-25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228600" y="3581400"/>
                <a:ext cx="8305800" cy="71532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 : y : z : t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 smtClean="0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%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𝐶</m:t>
                        </m:r>
                      </m:num>
                      <m:den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12</m:t>
                        </m:r>
                      </m:den>
                    </m:f>
                    <m:r>
                      <a:rPr lang="en-US" sz="2800" b="0" i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: </m:t>
                    </m:r>
                    <m:f>
                      <m:fPr>
                        <m:ctrlPr>
                          <a:rPr lang="en-US" sz="2800" b="0" i="1" smtClean="0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%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𝐻</m:t>
                        </m:r>
                      </m:num>
                      <m:den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den>
                    </m:f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: </m:t>
                    </m:r>
                    <m:f>
                      <m:fPr>
                        <m:ctrlPr>
                          <a:rPr lang="en-US" sz="2800" b="0" i="1" smtClean="0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%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𝑂</m:t>
                        </m:r>
                      </m:num>
                      <m:den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16</m:t>
                        </m:r>
                      </m:den>
                    </m:f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: </m:t>
                    </m:r>
                    <m:f>
                      <m:fPr>
                        <m:ctrlPr>
                          <a:rPr lang="en-US" sz="2800" b="0" i="1" smtClean="0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%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𝑁</m:t>
                        </m:r>
                      </m:num>
                      <m:den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14</m:t>
                        </m:r>
                      </m:den>
                    </m:f>
                  </m:oMath>
                </a14:m>
                <a:endParaRPr lang="en-US" sz="2800" baseline="-25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3581400"/>
                <a:ext cx="8305800" cy="715324"/>
              </a:xfrm>
              <a:prstGeom prst="rect">
                <a:avLst/>
              </a:prstGeom>
              <a:blipFill>
                <a:blip r:embed="rId5"/>
                <a:stretch>
                  <a:fillRect l="-1542" b="-854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228600" y="4267200"/>
                <a:ext cx="8305800" cy="7104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 : y : z : t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 smtClean="0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40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,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45</m:t>
                        </m:r>
                      </m:num>
                      <m:den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12</m:t>
                        </m:r>
                      </m:den>
                    </m:f>
                    <m:r>
                      <a:rPr lang="en-US" sz="2800" b="0" i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:</m:t>
                    </m:r>
                    <m:f>
                      <m:fPr>
                        <m:ctrlPr>
                          <a:rPr lang="en-US" sz="2800" b="0" i="1" smtClean="0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7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,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86</m:t>
                        </m:r>
                      </m:num>
                      <m:den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den>
                    </m:f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:</m:t>
                    </m:r>
                    <m:f>
                      <m:fPr>
                        <m:ctrlPr>
                          <a:rPr lang="en-US" sz="2800" b="0" i="1" smtClean="0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35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,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96</m:t>
                        </m:r>
                      </m:num>
                      <m:den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16</m:t>
                        </m:r>
                      </m:den>
                    </m:f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:</m:t>
                    </m:r>
                    <m:f>
                      <m:fPr>
                        <m:ctrlPr>
                          <a:rPr lang="en-US" sz="2800" b="0" i="1" smtClean="0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1573</m:t>
                        </m:r>
                      </m:num>
                      <m:den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14</m:t>
                        </m:r>
                      </m:den>
                    </m:f>
                    <m:r>
                      <a:rPr lang="en-US" sz="2800" b="0" i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endParaRPr lang="en-US" sz="2800" baseline="-25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4267200"/>
                <a:ext cx="8305800" cy="710451"/>
              </a:xfrm>
              <a:prstGeom prst="rect">
                <a:avLst/>
              </a:prstGeom>
              <a:blipFill>
                <a:blip r:embed="rId6"/>
                <a:stretch>
                  <a:fillRect l="-1542" b="-940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TextBox 19"/>
          <p:cNvSpPr txBox="1"/>
          <p:nvPr/>
        </p:nvSpPr>
        <p:spPr>
          <a:xfrm>
            <a:off x="228600" y="5037282"/>
            <a:ext cx="830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 : y : z : t = 3,37 : 7,86 : 2,25 : 1,12 = 3 : 7 : 2 : 1</a:t>
            </a:r>
            <a:endParaRPr lang="en-US" sz="2800" baseline="-25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52400" y="5631744"/>
            <a:ext cx="830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(X): C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endParaRPr lang="en-US" sz="2800" baseline="-25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9877710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6" grpId="0"/>
      <p:bldP spid="17" grpId="0"/>
      <p:bldP spid="18" grpId="0"/>
      <p:bldP spid="20" grpId="0"/>
      <p:bldP spid="21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Line 19"/>
          <p:cNvSpPr>
            <a:spLocks noChangeShapeType="1"/>
          </p:cNvSpPr>
          <p:nvPr/>
        </p:nvSpPr>
        <p:spPr bwMode="auto">
          <a:xfrm flipH="1">
            <a:off x="3344863" y="3048000"/>
            <a:ext cx="668337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400" smtClean="0">
              <a:solidFill>
                <a:srgbClr val="000000"/>
              </a:solidFill>
            </a:endParaRPr>
          </a:p>
        </p:txBody>
      </p:sp>
      <p:sp>
        <p:nvSpPr>
          <p:cNvPr id="44039" name="Rectangle 6"/>
          <p:cNvSpPr>
            <a:spLocks noChangeArrowheads="1"/>
          </p:cNvSpPr>
          <p:nvPr/>
        </p:nvSpPr>
        <p:spPr bwMode="auto">
          <a:xfrm>
            <a:off x="652463" y="1922463"/>
            <a:ext cx="891540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2600" b="1" smtClean="0">
                <a:solidFill>
                  <a:srgbClr val="000000"/>
                </a:solidFill>
              </a:rPr>
              <a:t>C</a:t>
            </a:r>
            <a:r>
              <a:rPr lang="en-US" sz="2600" b="1" baseline="-25000" smtClean="0">
                <a:solidFill>
                  <a:srgbClr val="000000"/>
                </a:solidFill>
              </a:rPr>
              <a:t>6</a:t>
            </a:r>
            <a:r>
              <a:rPr lang="en-US" sz="2600" b="1" smtClean="0">
                <a:solidFill>
                  <a:srgbClr val="000000"/>
                </a:solidFill>
              </a:rPr>
              <a:t>H</a:t>
            </a:r>
            <a:r>
              <a:rPr lang="en-US" sz="2600" b="1" baseline="-25000" smtClean="0">
                <a:solidFill>
                  <a:srgbClr val="000000"/>
                </a:solidFill>
              </a:rPr>
              <a:t>5</a:t>
            </a:r>
            <a:r>
              <a:rPr lang="en-US" sz="2600" b="1" smtClean="0">
                <a:solidFill>
                  <a:srgbClr val="000000"/>
                </a:solidFill>
              </a:rPr>
              <a:t>NH</a:t>
            </a:r>
            <a:r>
              <a:rPr lang="en-US" sz="2600" b="1" baseline="-25000" smtClean="0">
                <a:solidFill>
                  <a:srgbClr val="000000"/>
                </a:solidFill>
              </a:rPr>
              <a:t>2</a:t>
            </a:r>
            <a:r>
              <a:rPr lang="en-US" sz="2600" b="1" smtClean="0">
                <a:solidFill>
                  <a:srgbClr val="000000"/>
                </a:solidFill>
              </a:rPr>
              <a:t> + 3Br</a:t>
            </a:r>
            <a:r>
              <a:rPr lang="en-US" sz="2600" b="1" baseline="-25000" smtClean="0">
                <a:solidFill>
                  <a:srgbClr val="000000"/>
                </a:solidFill>
              </a:rPr>
              <a:t>2</a:t>
            </a:r>
            <a:r>
              <a:rPr lang="en-US" sz="2600" b="1" smtClean="0">
                <a:solidFill>
                  <a:srgbClr val="000000"/>
                </a:solidFill>
              </a:rPr>
              <a:t> </a:t>
            </a:r>
            <a:r>
              <a:rPr lang="en-US" sz="2600" b="1" smtClean="0">
                <a:solidFill>
                  <a:srgbClr val="000000"/>
                </a:solidFill>
                <a:sym typeface="Symbol" pitchFamily="18" charset="2"/>
              </a:rPr>
              <a:t></a:t>
            </a:r>
            <a:r>
              <a:rPr lang="en-US" sz="2600" b="1" smtClean="0">
                <a:solidFill>
                  <a:srgbClr val="000000"/>
                </a:solidFill>
              </a:rPr>
              <a:t>    C</a:t>
            </a:r>
            <a:r>
              <a:rPr lang="en-US" sz="2600" b="1" baseline="-25000" smtClean="0">
                <a:solidFill>
                  <a:srgbClr val="000000"/>
                </a:solidFill>
              </a:rPr>
              <a:t>6</a:t>
            </a:r>
            <a:r>
              <a:rPr lang="en-US" sz="2600" b="1" smtClean="0">
                <a:solidFill>
                  <a:srgbClr val="000000"/>
                </a:solidFill>
              </a:rPr>
              <a:t>H</a:t>
            </a:r>
            <a:r>
              <a:rPr lang="en-US" sz="2600" b="1" baseline="-25000" smtClean="0">
                <a:solidFill>
                  <a:srgbClr val="000000"/>
                </a:solidFill>
              </a:rPr>
              <a:t>2</a:t>
            </a:r>
            <a:r>
              <a:rPr lang="en-US" sz="2600" b="1" smtClean="0">
                <a:solidFill>
                  <a:srgbClr val="000000"/>
                </a:solidFill>
              </a:rPr>
              <a:t>NH</a:t>
            </a:r>
            <a:r>
              <a:rPr lang="en-US" sz="2600" b="1" baseline="-25000" smtClean="0">
                <a:solidFill>
                  <a:srgbClr val="000000"/>
                </a:solidFill>
              </a:rPr>
              <a:t>2</a:t>
            </a:r>
            <a:r>
              <a:rPr lang="en-US" sz="2600" b="1" smtClean="0">
                <a:solidFill>
                  <a:srgbClr val="000000"/>
                </a:solidFill>
              </a:rPr>
              <a:t>Br</a:t>
            </a:r>
            <a:r>
              <a:rPr lang="en-US" sz="2600" b="1" baseline="-25000" smtClean="0">
                <a:solidFill>
                  <a:srgbClr val="000000"/>
                </a:solidFill>
              </a:rPr>
              <a:t>3</a:t>
            </a:r>
            <a:r>
              <a:rPr lang="en-US" sz="2600" b="1" smtClean="0">
                <a:solidFill>
                  <a:srgbClr val="000000"/>
                </a:solidFill>
              </a:rPr>
              <a:t>    (2,4,6-tribromanilin)</a:t>
            </a:r>
            <a:endParaRPr lang="en-US" sz="2600" b="1" smtClean="0">
              <a:solidFill>
                <a:srgbClr val="003366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652463" y="3429000"/>
                <a:ext cx="8398856" cy="349730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 fontAlgn="base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en-US" sz="2800" dirty="0" smtClean="0">
                    <a:solidFill>
                      <a:srgbClr val="000000"/>
                    </a:solidFill>
                    <a:cs typeface="Times New Roman" pitchFamily="18" charset="0"/>
                  </a:rPr>
                  <a:t> n </a:t>
                </a:r>
                <a:r>
                  <a:rPr lang="en-US" sz="2800" dirty="0">
                    <a:solidFill>
                      <a:srgbClr val="000000"/>
                    </a:solidFill>
                  </a:rPr>
                  <a:t>C</a:t>
                </a:r>
                <a:r>
                  <a:rPr lang="en-US" sz="2800" baseline="-25000" dirty="0">
                    <a:solidFill>
                      <a:srgbClr val="000000"/>
                    </a:solidFill>
                  </a:rPr>
                  <a:t>6</a:t>
                </a:r>
                <a:r>
                  <a:rPr lang="en-US" sz="2800" dirty="0">
                    <a:solidFill>
                      <a:srgbClr val="000000"/>
                    </a:solidFill>
                  </a:rPr>
                  <a:t>H</a:t>
                </a:r>
                <a:r>
                  <a:rPr lang="en-US" sz="2800" baseline="-25000" dirty="0">
                    <a:solidFill>
                      <a:srgbClr val="000000"/>
                    </a:solidFill>
                  </a:rPr>
                  <a:t>2</a:t>
                </a:r>
                <a:r>
                  <a:rPr lang="en-US" sz="2800" dirty="0">
                    <a:solidFill>
                      <a:srgbClr val="000000"/>
                    </a:solidFill>
                  </a:rPr>
                  <a:t>NH</a:t>
                </a:r>
                <a:r>
                  <a:rPr lang="en-US" sz="2800" baseline="-25000" dirty="0">
                    <a:solidFill>
                      <a:srgbClr val="000000"/>
                    </a:solidFill>
                  </a:rPr>
                  <a:t>2</a:t>
                </a:r>
                <a:r>
                  <a:rPr lang="en-US" sz="2800" dirty="0">
                    <a:solidFill>
                      <a:srgbClr val="000000"/>
                    </a:solidFill>
                  </a:rPr>
                  <a:t>Br</a:t>
                </a:r>
                <a:r>
                  <a:rPr lang="en-US" sz="2800" baseline="-25000" dirty="0">
                    <a:solidFill>
                      <a:srgbClr val="000000"/>
                    </a:solidFill>
                  </a:rPr>
                  <a:t>3</a:t>
                </a:r>
                <a:r>
                  <a:rPr lang="en-US" sz="2800" dirty="0">
                    <a:solidFill>
                      <a:srgbClr val="000000"/>
                    </a:solidFill>
                  </a:rPr>
                  <a:t> </a:t>
                </a:r>
                <a:r>
                  <a:rPr lang="en-US" sz="2800" dirty="0">
                    <a:solidFill>
                      <a:srgbClr val="000000"/>
                    </a:solidFill>
                    <a:cs typeface="Times New Roman" pitchFamily="18" charset="0"/>
                  </a:rPr>
                  <a:t>=  </a:t>
                </a:r>
                <a:r>
                  <a:rPr lang="en-US" sz="2800" dirty="0" smtClean="0">
                    <a:solidFill>
                      <a:srgbClr val="000000"/>
                    </a:solidFill>
                    <a:cs typeface="Times New Roman" pitchFamily="18" charset="0"/>
                  </a:rPr>
                  <a:t>4,4 </a:t>
                </a:r>
                <a:r>
                  <a:rPr lang="en-US" sz="2800" dirty="0">
                    <a:solidFill>
                      <a:srgbClr val="000000"/>
                    </a:solidFill>
                    <a:cs typeface="Times New Roman" pitchFamily="18" charset="0"/>
                  </a:rPr>
                  <a:t>/ 330 = </a:t>
                </a:r>
                <a:r>
                  <a:rPr lang="en-US" sz="2800" dirty="0" smtClean="0">
                    <a:solidFill>
                      <a:srgbClr val="000000"/>
                    </a:solidFill>
                    <a:cs typeface="Times New Roman" pitchFamily="18" charset="0"/>
                  </a:rPr>
                  <a:t>0,0133</a:t>
                </a:r>
                <a:endParaRPr lang="en-US" sz="2800" dirty="0">
                  <a:solidFill>
                    <a:srgbClr val="000000"/>
                  </a:solidFill>
                  <a:cs typeface="Times New Roman" pitchFamily="18" charset="0"/>
                </a:endParaRPr>
              </a:p>
              <a:p>
                <a:pPr algn="just" fontAlgn="base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en-US" sz="2800" dirty="0">
                    <a:solidFill>
                      <a:srgbClr val="000000"/>
                    </a:solidFill>
                    <a:cs typeface="Times New Roman" pitchFamily="18" charset="0"/>
                  </a:rPr>
                  <a:t>          m </a:t>
                </a:r>
                <a:r>
                  <a:rPr lang="en-US" sz="2800" dirty="0">
                    <a:solidFill>
                      <a:srgbClr val="000000"/>
                    </a:solidFill>
                  </a:rPr>
                  <a:t>Br</a:t>
                </a:r>
                <a:r>
                  <a:rPr lang="en-US" sz="2800" baseline="-25000" dirty="0">
                    <a:solidFill>
                      <a:srgbClr val="000000"/>
                    </a:solidFill>
                  </a:rPr>
                  <a:t>2</a:t>
                </a:r>
                <a:r>
                  <a:rPr lang="en-US" sz="2800" dirty="0">
                    <a:solidFill>
                      <a:srgbClr val="000000"/>
                    </a:solidFill>
                    <a:cs typeface="Times New Roman" pitchFamily="18" charset="0"/>
                  </a:rPr>
                  <a:t> = </a:t>
                </a:r>
                <a:r>
                  <a:rPr lang="en-US" sz="2800" dirty="0" smtClean="0">
                    <a:solidFill>
                      <a:srgbClr val="000000"/>
                    </a:solidFill>
                    <a:cs typeface="Times New Roman" pitchFamily="18" charset="0"/>
                  </a:rPr>
                  <a:t>0,04 </a:t>
                </a:r>
                <a:r>
                  <a:rPr lang="en-US" sz="2800" dirty="0">
                    <a:solidFill>
                      <a:srgbClr val="000000"/>
                    </a:solidFill>
                    <a:cs typeface="Times New Roman" pitchFamily="18" charset="0"/>
                  </a:rPr>
                  <a:t>. 80 .2 = </a:t>
                </a:r>
                <a:r>
                  <a:rPr lang="en-US" sz="2800" dirty="0" smtClean="0">
                    <a:solidFill>
                      <a:srgbClr val="000000"/>
                    </a:solidFill>
                    <a:cs typeface="Times New Roman" pitchFamily="18" charset="0"/>
                  </a:rPr>
                  <a:t>6,4 </a:t>
                </a:r>
                <a:r>
                  <a:rPr lang="en-US" sz="2800" dirty="0">
                    <a:solidFill>
                      <a:srgbClr val="000000"/>
                    </a:solidFill>
                    <a:cs typeface="Times New Roman" pitchFamily="18" charset="0"/>
                  </a:rPr>
                  <a:t>g</a:t>
                </a:r>
              </a:p>
              <a:p>
                <a:pPr algn="just" fontAlgn="base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en-US" sz="2800" dirty="0">
                    <a:solidFill>
                      <a:srgbClr val="000000"/>
                    </a:solidFill>
                    <a:cs typeface="Times New Roman" pitchFamily="18" charset="0"/>
                  </a:rPr>
                  <a:t>      </a:t>
                </a:r>
                <a14:m>
                  <m:oMath xmlns:m="http://schemas.openxmlformats.org/officeDocument/2006/math">
                    <m:r>
                      <a:rPr lang="en-US" sz="2800" i="1" smtClean="0">
                        <a:solidFill>
                          <a:srgbClr val="000000"/>
                        </a:solidFill>
                        <a:latin typeface="Cambria Math"/>
                        <a:cs typeface="Times New Roman" pitchFamily="18" charset="0"/>
                      </a:rPr>
                      <m:t>𝐶</m:t>
                    </m:r>
                    <m:r>
                      <a:rPr lang="en-US" sz="2800" i="1" smtClean="0">
                        <a:solidFill>
                          <a:srgbClr val="000000"/>
                        </a:solidFill>
                        <a:latin typeface="Cambria Math"/>
                        <a:cs typeface="Times New Roman" pitchFamily="18" charset="0"/>
                      </a:rPr>
                      <m:t>%</m:t>
                    </m:r>
                    <m:r>
                      <a:rPr lang="en-US" sz="2800" i="1" smtClean="0">
                        <a:solidFill>
                          <a:srgbClr val="000000"/>
                        </a:solidFill>
                        <a:latin typeface="Cambria Math"/>
                        <a:cs typeface="Times New Roman" pitchFamily="18" charset="0"/>
                      </a:rPr>
                      <m:t>=</m:t>
                    </m:r>
                    <m:f>
                      <m:fPr>
                        <m:ctrlPr>
                          <a:rPr lang="en-US" sz="2800" i="1" smtClean="0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en-US" sz="2800" i="1" smtClean="0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𝑚</m:t>
                        </m:r>
                        <m:r>
                          <a:rPr lang="en-US" sz="2800" i="1" smtClean="0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r>
                          <a:rPr lang="en-US" sz="2800" i="1" smtClean="0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𝑐𝑡𝑎𝑛</m:t>
                        </m:r>
                      </m:num>
                      <m:den>
                        <m:r>
                          <a:rPr lang="en-US" sz="2800" i="1" smtClean="0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𝑚</m:t>
                        </m:r>
                        <m:r>
                          <a:rPr lang="en-US" sz="2800" i="1" smtClean="0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r>
                          <a:rPr lang="en-US" sz="2800" i="1" smtClean="0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𝑑𝑑</m:t>
                        </m:r>
                      </m:den>
                    </m:f>
                  </m:oMath>
                </a14:m>
                <a:r>
                  <a:rPr lang="en-US" sz="2800" dirty="0" smtClean="0">
                    <a:solidFill>
                      <a:srgbClr val="000000"/>
                    </a:solidFill>
                    <a:cs typeface="Times New Roman" pitchFamily="18" charset="0"/>
                  </a:rPr>
                  <a:t> . 100%</a:t>
                </a:r>
              </a:p>
              <a:p>
                <a:pPr algn="just" fontAlgn="base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  <a:defRPr/>
                </a:pPr>
                <a14:m>
                  <m:oMath xmlns:m="http://schemas.openxmlformats.org/officeDocument/2006/math">
                    <m:r>
                      <a:rPr lang="en-US" sz="2800" i="1" smtClean="0">
                        <a:solidFill>
                          <a:srgbClr val="000000"/>
                        </a:solidFill>
                        <a:latin typeface="Cambria Math"/>
                        <a:cs typeface="Times New Roman" pitchFamily="18" charset="0"/>
                      </a:rPr>
                      <m:t>𝑚</m:t>
                    </m:r>
                    <m:r>
                      <a:rPr lang="en-US" sz="2800" i="1" smtClean="0">
                        <a:solidFill>
                          <a:srgbClr val="000000"/>
                        </a:solidFill>
                        <a:latin typeface="Cambria Math"/>
                        <a:cs typeface="Times New Roman" pitchFamily="18" charset="0"/>
                      </a:rPr>
                      <m:t> </m:t>
                    </m:r>
                    <m:r>
                      <a:rPr lang="en-US" sz="2800" i="1" smtClean="0">
                        <a:solidFill>
                          <a:srgbClr val="000000"/>
                        </a:solidFill>
                        <a:latin typeface="Cambria Math"/>
                        <a:cs typeface="Times New Roman" pitchFamily="18" charset="0"/>
                      </a:rPr>
                      <m:t>𝑑𝑑</m:t>
                    </m:r>
                    <m:r>
                      <m:rPr>
                        <m:nor/>
                      </m:rPr>
                      <a:rPr lang="en-US" sz="2800" dirty="0">
                        <a:solidFill>
                          <a:srgbClr val="000000"/>
                        </a:solidFill>
                      </a:rPr>
                      <m:t>Br</m:t>
                    </m:r>
                    <m:r>
                      <m:rPr>
                        <m:nor/>
                      </m:rPr>
                      <a:rPr lang="en-US" sz="2800" baseline="-25000" dirty="0">
                        <a:solidFill>
                          <a:srgbClr val="000000"/>
                        </a:solidFill>
                      </a:rPr>
                      <m:t>2</m:t>
                    </m:r>
                    <m:r>
                      <a:rPr lang="en-US" sz="2800" i="1">
                        <a:solidFill>
                          <a:srgbClr val="000000"/>
                        </a:solidFill>
                        <a:latin typeface="Cambria Math"/>
                        <a:cs typeface="Times New Roman" pitchFamily="18" charset="0"/>
                      </a:rPr>
                      <m:t>=</m:t>
                    </m:r>
                    <m:f>
                      <m:fPr>
                        <m:ctrlPr>
                          <a:rPr lang="en-US" sz="2800" i="1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𝑚</m:t>
                        </m:r>
                        <m:r>
                          <a:rPr lang="en-US" sz="2800" i="1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r>
                          <a:rPr lang="en-US" sz="2800" i="1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𝑐𝑡𝑎𝑛</m:t>
                        </m:r>
                      </m:num>
                      <m:den>
                        <m:r>
                          <a:rPr lang="en-US" sz="2800" i="1" smtClean="0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𝐶</m:t>
                        </m:r>
                        <m:r>
                          <a:rPr lang="en-US" sz="2800" i="1" smtClean="0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%</m:t>
                        </m:r>
                      </m:den>
                    </m:f>
                  </m:oMath>
                </a14:m>
                <a:r>
                  <a:rPr lang="en-US" sz="2800" dirty="0">
                    <a:solidFill>
                      <a:srgbClr val="000000"/>
                    </a:solidFill>
                    <a:cs typeface="Times New Roman" pitchFamily="18" charset="0"/>
                  </a:rPr>
                  <a:t> . 100</a:t>
                </a:r>
                <a:r>
                  <a:rPr lang="en-US" sz="2800" dirty="0" smtClean="0">
                    <a:solidFill>
                      <a:srgbClr val="000000"/>
                    </a:solidFill>
                    <a:cs typeface="Times New Roman" pitchFamily="18" charset="0"/>
                  </a:rPr>
                  <a:t>%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600" i="1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en-US" sz="3600" i="1" smtClean="0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6</m:t>
                        </m:r>
                        <m:r>
                          <a:rPr lang="en-US" sz="3600" i="1" smtClean="0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,</m:t>
                        </m:r>
                        <m:r>
                          <a:rPr lang="en-US" sz="3600" i="1" smtClean="0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4</m:t>
                        </m:r>
                      </m:num>
                      <m:den>
                        <m:r>
                          <a:rPr lang="en-US" sz="3600" i="1" smtClean="0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3</m:t>
                        </m:r>
                        <m:r>
                          <a:rPr lang="en-US" sz="3600" i="1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%</m:t>
                        </m:r>
                      </m:den>
                    </m:f>
                  </m:oMath>
                </a14:m>
                <a:r>
                  <a:rPr lang="en-US" sz="3600" dirty="0">
                    <a:solidFill>
                      <a:srgbClr val="000000"/>
                    </a:solidFill>
                    <a:cs typeface="Times New Roman" pitchFamily="18" charset="0"/>
                  </a:rPr>
                  <a:t> </a:t>
                </a:r>
                <a:r>
                  <a:rPr lang="en-US" sz="2800" dirty="0">
                    <a:solidFill>
                      <a:srgbClr val="000000"/>
                    </a:solidFill>
                    <a:cs typeface="Times New Roman" pitchFamily="18" charset="0"/>
                  </a:rPr>
                  <a:t>. 100% </a:t>
                </a:r>
                <a:r>
                  <a:rPr lang="en-US" sz="2800" dirty="0" smtClean="0">
                    <a:solidFill>
                      <a:srgbClr val="000000"/>
                    </a:solidFill>
                    <a:cs typeface="Times New Roman" pitchFamily="18" charset="0"/>
                  </a:rPr>
                  <a:t> = 213,333 g</a:t>
                </a:r>
                <a:endParaRPr lang="en-US" sz="2800" dirty="0">
                  <a:solidFill>
                    <a:srgbClr val="000000"/>
                  </a:solidFill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2463" y="3429000"/>
                <a:ext cx="8398856" cy="3497304"/>
              </a:xfrm>
              <a:prstGeom prst="rect">
                <a:avLst/>
              </a:prstGeom>
              <a:blipFill rotWithShape="1">
                <a:blip r:embed="rId2"/>
                <a:stretch>
                  <a:fillRect l="-29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Content Placeholder 2"/>
          <p:cNvSpPr>
            <a:spLocks noGrp="1"/>
          </p:cNvSpPr>
          <p:nvPr>
            <p:ph idx="1"/>
          </p:nvPr>
        </p:nvSpPr>
        <p:spPr>
          <a:xfrm>
            <a:off x="112713" y="381000"/>
            <a:ext cx="8763000" cy="1371600"/>
          </a:xfrm>
        </p:spPr>
        <p:txBody>
          <a:bodyPr/>
          <a:lstStyle/>
          <a:p>
            <a:pPr algn="just" eaLnBrk="1" hangingPunct="1">
              <a:buFontTx/>
              <a:buNone/>
              <a:defRPr/>
            </a:pPr>
            <a:r>
              <a:rPr lang="en-US" sz="2800" b="1" dirty="0" err="1" smtClean="0">
                <a:cs typeface="Times New Roman" pitchFamily="18" charset="0"/>
              </a:rPr>
              <a:t>Câu</a:t>
            </a:r>
            <a:r>
              <a:rPr lang="en-US" sz="2800" b="1" dirty="0" smtClean="0">
                <a:cs typeface="Times New Roman" pitchFamily="18" charset="0"/>
              </a:rPr>
              <a:t> 6/3TL2: </a:t>
            </a:r>
            <a:r>
              <a:rPr lang="pt-BR" sz="2800" dirty="0"/>
              <a:t>Tính khối lượng dung dịch </a:t>
            </a:r>
            <a:r>
              <a:rPr lang="pt-BR" sz="2800" dirty="0" smtClean="0"/>
              <a:t>brom </a:t>
            </a:r>
            <a:r>
              <a:rPr lang="pt-BR" sz="2800" dirty="0"/>
              <a:t>3</a:t>
            </a:r>
            <a:r>
              <a:rPr lang="pt-BR" sz="2800" dirty="0" smtClean="0"/>
              <a:t>% cần </a:t>
            </a:r>
            <a:r>
              <a:rPr lang="pt-BR" sz="2800" dirty="0"/>
              <a:t>dùng để điều chế </a:t>
            </a:r>
            <a:r>
              <a:rPr lang="pt-BR" sz="2800" dirty="0" smtClean="0"/>
              <a:t>4,4 </a:t>
            </a:r>
            <a:r>
              <a:rPr lang="pt-BR" sz="2800" dirty="0"/>
              <a:t>gam tribromanilin (hiệu suất 100</a:t>
            </a:r>
            <a:r>
              <a:rPr lang="pt-BR" sz="2800" dirty="0" smtClean="0"/>
              <a:t>%).</a:t>
            </a:r>
            <a:endParaRPr lang="en-US" sz="2800" dirty="0" smtClean="0">
              <a:cs typeface="Times New Roman" pitchFamily="18" charset="0"/>
            </a:endParaRPr>
          </a:p>
          <a:p>
            <a:pPr algn="just" eaLnBrk="1" hangingPunct="1">
              <a:buFontTx/>
              <a:buNone/>
              <a:defRPr/>
            </a:pPr>
            <a:endParaRPr lang="en-US" sz="2800" dirty="0" smtClean="0">
              <a:cs typeface="Times New Roman" pitchFamily="18" charset="0"/>
            </a:endParaRPr>
          </a:p>
          <a:p>
            <a:pPr algn="just" eaLnBrk="1" hangingPunct="1">
              <a:buFontTx/>
              <a:buNone/>
              <a:defRPr/>
            </a:pPr>
            <a:endParaRPr lang="en-US" sz="2800" dirty="0" smtClean="0">
              <a:cs typeface="Times New Roman" pitchFamily="18" charset="0"/>
            </a:endParaRPr>
          </a:p>
          <a:p>
            <a:pPr algn="just" eaLnBrk="1" hangingPunct="1">
              <a:buFontTx/>
              <a:buNone/>
              <a:defRPr/>
            </a:pPr>
            <a:r>
              <a:rPr lang="en-US" sz="2800" dirty="0">
                <a:cs typeface="Times New Roman" pitchFamily="18" charset="0"/>
              </a:rPr>
              <a:t> </a:t>
            </a:r>
            <a:r>
              <a:rPr lang="en-US" sz="2800" dirty="0" smtClean="0">
                <a:cs typeface="Times New Roman" pitchFamily="18" charset="0"/>
              </a:rPr>
              <a:t>                    0,04            0,0133</a:t>
            </a:r>
          </a:p>
          <a:p>
            <a:pPr algn="just" eaLnBrk="1" hangingPunct="1">
              <a:lnSpc>
                <a:spcPct val="150000"/>
              </a:lnSpc>
              <a:buFontTx/>
              <a:buNone/>
              <a:defRPr/>
            </a:pPr>
            <a:r>
              <a:rPr lang="en-US" sz="2800" dirty="0" smtClean="0">
                <a:cs typeface="Times New Roman" pitchFamily="18" charset="0"/>
              </a:rPr>
              <a:t>     </a:t>
            </a:r>
          </a:p>
        </p:txBody>
      </p:sp>
    </p:spTree>
    <p:extLst>
      <p:ext uri="{BB962C8B-B14F-4D97-AF65-F5344CB8AC3E}">
        <p14:creationId xmlns:p14="http://schemas.microsoft.com/office/powerpoint/2010/main" val="40743083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Content Placeholder 2"/>
          <p:cNvSpPr>
            <a:spLocks noGrp="1"/>
          </p:cNvSpPr>
          <p:nvPr>
            <p:ph idx="1"/>
          </p:nvPr>
        </p:nvSpPr>
        <p:spPr>
          <a:xfrm>
            <a:off x="152400" y="304800"/>
            <a:ext cx="8763000" cy="1371600"/>
          </a:xfrm>
        </p:spPr>
        <p:txBody>
          <a:bodyPr/>
          <a:lstStyle/>
          <a:p>
            <a:pPr algn="just" eaLnBrk="1" hangingPunct="1">
              <a:buFontTx/>
              <a:buNone/>
              <a:defRPr/>
            </a:pPr>
            <a:r>
              <a:rPr lang="en-US" sz="26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14/6 TL1</a:t>
            </a:r>
            <a:r>
              <a:rPr lang="en-US" sz="2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Muốn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sản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xuất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59,4kg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xenlulozơ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trinitrat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xenlulozơ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axit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nitric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suất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phản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90%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thì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khối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HNO</a:t>
            </a:r>
            <a:r>
              <a:rPr lang="en-US" sz="2600" baseline="-25000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bao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nhiêu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? </a:t>
            </a:r>
          </a:p>
          <a:p>
            <a:pPr algn="just" eaLnBrk="1" hangingPunct="1">
              <a:buFontTx/>
              <a:buNone/>
              <a:defRPr/>
            </a:pPr>
            <a:endParaRPr lang="en-US" sz="2600" dirty="0" smtClean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buFontTx/>
              <a:buNone/>
              <a:defRPr/>
            </a:pPr>
            <a:endParaRPr lang="en-US" sz="2600" dirty="0" smtClean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buFontTx/>
              <a:buNone/>
              <a:defRPr/>
            </a:pPr>
            <a:endParaRPr lang="en-US" sz="2600" dirty="0" smtClean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buFontTx/>
              <a:buNone/>
              <a:defRPr/>
            </a:pP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                                    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3n.63                   297n</a:t>
            </a:r>
          </a:p>
          <a:p>
            <a:pPr algn="just" eaLnBrk="1" hangingPunct="1">
              <a:buFontTx/>
              <a:buNone/>
              <a:defRPr/>
            </a:pP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                                     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  ?                       59,4 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kg</a:t>
            </a:r>
          </a:p>
          <a:p>
            <a:pPr algn="just" eaLnBrk="1" hangingPunct="1">
              <a:buFontTx/>
              <a:buNone/>
              <a:defRPr/>
            </a:pP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         </a:t>
            </a:r>
          </a:p>
          <a:p>
            <a:pPr algn="just" eaLnBrk="1" hangingPunct="1">
              <a:lnSpc>
                <a:spcPct val="150000"/>
              </a:lnSpc>
              <a:buFontTx/>
              <a:buNone/>
              <a:defRPr/>
            </a:pP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        m HNO</a:t>
            </a:r>
            <a:r>
              <a:rPr lang="en-US" sz="2600" baseline="-25000" dirty="0" smtClean="0">
                <a:latin typeface="Times New Roman" pitchFamily="18" charset="0"/>
                <a:cs typeface="Times New Roman" pitchFamily="18" charset="0"/>
              </a:rPr>
              <a:t>3  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=  59,4 . 3n . 63 / 297n = 37,8 kg</a:t>
            </a:r>
          </a:p>
          <a:p>
            <a:pPr algn="just" eaLnBrk="1" hangingPunct="1">
              <a:lnSpc>
                <a:spcPct val="150000"/>
              </a:lnSpc>
              <a:buFontTx/>
              <a:buNone/>
              <a:defRPr/>
            </a:pP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        m HNO</a:t>
            </a:r>
            <a:r>
              <a:rPr lang="en-US" sz="2600" baseline="-25000" dirty="0" smtClean="0">
                <a:latin typeface="Times New Roman" pitchFamily="18" charset="0"/>
                <a:cs typeface="Times New Roman" pitchFamily="18" charset="0"/>
              </a:rPr>
              <a:t>3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= 37,8 / 0,9 = 42 kg</a:t>
            </a:r>
          </a:p>
          <a:p>
            <a:pPr algn="just" eaLnBrk="1" hangingPunct="1">
              <a:buFontTx/>
              <a:buNone/>
              <a:defRPr/>
            </a:pP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    </a:t>
            </a:r>
          </a:p>
          <a:p>
            <a:pPr marL="0" indent="0" algn="just" eaLnBrk="1" hangingPunct="1">
              <a:buFontTx/>
              <a:buNone/>
              <a:defRPr/>
            </a:pPr>
            <a:endParaRPr lang="en-US" sz="2600" dirty="0" smtClean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7" name="Group 6"/>
          <p:cNvGrpSpPr>
            <a:grpSpLocks/>
          </p:cNvGrpSpPr>
          <p:nvPr/>
        </p:nvGrpSpPr>
        <p:grpSpPr bwMode="auto">
          <a:xfrm>
            <a:off x="309563" y="1509713"/>
            <a:ext cx="6654800" cy="714375"/>
            <a:chOff x="568325" y="2541153"/>
            <a:chExt cx="6654800" cy="712910"/>
          </a:xfrm>
        </p:grpSpPr>
        <p:sp>
          <p:nvSpPr>
            <p:cNvPr id="68619" name="Text Box 18"/>
            <p:cNvSpPr txBox="1">
              <a:spLocks noChangeArrowheads="1"/>
            </p:cNvSpPr>
            <p:nvPr/>
          </p:nvSpPr>
          <p:spPr bwMode="auto">
            <a:xfrm>
              <a:off x="3095625" y="2754729"/>
              <a:ext cx="457200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VNI-Times" pitchFamily="2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VNI-Times" pitchFamily="2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VNI-Times" pitchFamily="2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VNI-Times" pitchFamily="2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VNI-Times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NI-Times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NI-Times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NI-Times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NI-Times" pitchFamily="2" charset="0"/>
                </a:defRPr>
              </a:lvl9pPr>
            </a:lstStyle>
            <a:p>
              <a:pPr eaLnBrk="1" fontAlgn="base" hangingPunct="1">
                <a:spcBef>
                  <a:spcPct val="50000"/>
                </a:spcBef>
                <a:spcAft>
                  <a:spcPct val="0"/>
                </a:spcAft>
              </a:pPr>
              <a:r>
                <a:rPr lang="en-US" sz="2400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+</a:t>
              </a:r>
            </a:p>
          </p:txBody>
        </p:sp>
        <p:grpSp>
          <p:nvGrpSpPr>
            <p:cNvPr id="68620" name="Group 2"/>
            <p:cNvGrpSpPr>
              <a:grpSpLocks/>
            </p:cNvGrpSpPr>
            <p:nvPr/>
          </p:nvGrpSpPr>
          <p:grpSpPr bwMode="auto">
            <a:xfrm>
              <a:off x="568325" y="2541153"/>
              <a:ext cx="6654800" cy="712910"/>
              <a:chOff x="304800" y="2619375"/>
              <a:chExt cx="6654800" cy="567572"/>
            </a:xfrm>
          </p:grpSpPr>
          <p:sp>
            <p:nvSpPr>
              <p:cNvPr id="68621" name="Text Box 14"/>
              <p:cNvSpPr txBox="1">
                <a:spLocks noChangeArrowheads="1"/>
              </p:cNvSpPr>
              <p:nvPr/>
            </p:nvSpPr>
            <p:spPr bwMode="auto">
              <a:xfrm>
                <a:off x="4749800" y="2619375"/>
                <a:ext cx="2209800" cy="36754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VNI-Times" pitchFamily="2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VNI-Times" pitchFamily="2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VNI-Times" pitchFamily="2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VNI-Times" pitchFamily="2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VNI-Times" pitchFamily="2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NI-Times" pitchFamily="2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NI-Times" pitchFamily="2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NI-Times" pitchFamily="2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NI-Times" pitchFamily="2" charset="0"/>
                  </a:defRPr>
                </a:lvl9pPr>
              </a:lstStyle>
              <a:p>
                <a:pPr eaLnBrk="1" fontAlgn="base" hangingPunct="1">
                  <a:spcBef>
                    <a:spcPct val="50000"/>
                  </a:spcBef>
                  <a:spcAft>
                    <a:spcPct val="0"/>
                  </a:spcAft>
                </a:pPr>
                <a:r>
                  <a:rPr lang="en-US" sz="2400" smtClean="0">
                    <a:solidFill>
                      <a:srgbClr val="000000"/>
                    </a:solidFill>
                    <a:latin typeface="Times New Roman" pitchFamily="18" charset="0"/>
                    <a:cs typeface="Times New Roman" pitchFamily="18" charset="0"/>
                  </a:rPr>
                  <a:t>H</a:t>
                </a:r>
                <a:r>
                  <a:rPr lang="en-US" sz="2400" baseline="-25000" smtClean="0">
                    <a:solidFill>
                      <a:srgbClr val="000000"/>
                    </a:solidFill>
                    <a:latin typeface="Times New Roman" pitchFamily="18" charset="0"/>
                    <a:cs typeface="Times New Roman" pitchFamily="18" charset="0"/>
                  </a:rPr>
                  <a:t>2</a:t>
                </a:r>
                <a:r>
                  <a:rPr lang="en-US" sz="2400" smtClean="0">
                    <a:solidFill>
                      <a:srgbClr val="000000"/>
                    </a:solidFill>
                    <a:latin typeface="Times New Roman" pitchFamily="18" charset="0"/>
                    <a:cs typeface="Times New Roman" pitchFamily="18" charset="0"/>
                  </a:rPr>
                  <a:t>SO</a:t>
                </a:r>
                <a:r>
                  <a:rPr lang="en-US" sz="2400" baseline="-25000" smtClean="0">
                    <a:solidFill>
                      <a:srgbClr val="000000"/>
                    </a:solidFill>
                    <a:latin typeface="Times New Roman" pitchFamily="18" charset="0"/>
                    <a:cs typeface="Times New Roman" pitchFamily="18" charset="0"/>
                  </a:rPr>
                  <a:t>4</a:t>
                </a:r>
                <a:r>
                  <a:rPr lang="en-US" sz="2400" smtClean="0">
                    <a:solidFill>
                      <a:srgbClr val="000000"/>
                    </a:solidFill>
                    <a:latin typeface="Times New Roman" pitchFamily="18" charset="0"/>
                    <a:cs typeface="Times New Roman" pitchFamily="18" charset="0"/>
                  </a:rPr>
                  <a:t>(đặc), t</a:t>
                </a:r>
                <a:r>
                  <a:rPr lang="en-US" sz="2400" baseline="30000" smtClean="0">
                    <a:solidFill>
                      <a:srgbClr val="000000"/>
                    </a:solidFill>
                    <a:latin typeface="Times New Roman" pitchFamily="18" charset="0"/>
                    <a:cs typeface="Times New Roman" pitchFamily="18" charset="0"/>
                  </a:rPr>
                  <a:t>0</a:t>
                </a:r>
                <a:endParaRPr lang="en-US" sz="2400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68622" name="Line 19"/>
              <p:cNvSpPr>
                <a:spLocks noChangeShapeType="1"/>
              </p:cNvSpPr>
              <p:nvPr/>
            </p:nvSpPr>
            <p:spPr bwMode="auto">
              <a:xfrm>
                <a:off x="4797425" y="3048000"/>
                <a:ext cx="1828800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 type="arrow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mtClean="0">
                  <a:solidFill>
                    <a:srgbClr val="000000"/>
                  </a:solidFill>
                  <a:latin typeface="VNI-Times" pitchFamily="2" charset="0"/>
                </a:endParaRPr>
              </a:p>
            </p:txBody>
          </p:sp>
          <p:grpSp>
            <p:nvGrpSpPr>
              <p:cNvPr id="68623" name="Group 1"/>
              <p:cNvGrpSpPr>
                <a:grpSpLocks/>
              </p:cNvGrpSpPr>
              <p:nvPr/>
            </p:nvGrpSpPr>
            <p:grpSpPr bwMode="auto">
              <a:xfrm>
                <a:off x="304800" y="2819400"/>
                <a:ext cx="4194970" cy="367547"/>
                <a:chOff x="304800" y="2819400"/>
                <a:chExt cx="4194970" cy="367547"/>
              </a:xfrm>
            </p:grpSpPr>
            <p:sp>
              <p:nvSpPr>
                <p:cNvPr id="68624" name="Rectangle 11"/>
                <p:cNvSpPr>
                  <a:spLocks noChangeArrowheads="1"/>
                </p:cNvSpPr>
                <p:nvPr/>
              </p:nvSpPr>
              <p:spPr bwMode="auto">
                <a:xfrm>
                  <a:off x="304800" y="2819400"/>
                  <a:ext cx="2284600" cy="36754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lang="en-US" sz="2400" smtClean="0">
                      <a:solidFill>
                        <a:srgbClr val="000000"/>
                      </a:solidFill>
                      <a:latin typeface="Times New Roman" pitchFamily="18" charset="0"/>
                      <a:cs typeface="Times New Roman" pitchFamily="18" charset="0"/>
                      <a:sym typeface="Symbol" pitchFamily="18" charset="2"/>
                    </a:rPr>
                    <a:t>[C</a:t>
                  </a:r>
                  <a:r>
                    <a:rPr lang="en-US" sz="2400" baseline="-25000" smtClean="0">
                      <a:solidFill>
                        <a:srgbClr val="000000"/>
                      </a:solidFill>
                      <a:latin typeface="Times New Roman" pitchFamily="18" charset="0"/>
                      <a:cs typeface="Times New Roman" pitchFamily="18" charset="0"/>
                      <a:sym typeface="Symbol" pitchFamily="18" charset="2"/>
                    </a:rPr>
                    <a:t>6</a:t>
                  </a:r>
                  <a:r>
                    <a:rPr lang="en-US" sz="2400" smtClean="0">
                      <a:solidFill>
                        <a:srgbClr val="000000"/>
                      </a:solidFill>
                      <a:latin typeface="Times New Roman" pitchFamily="18" charset="0"/>
                      <a:cs typeface="Times New Roman" pitchFamily="18" charset="0"/>
                      <a:sym typeface="Symbol" pitchFamily="18" charset="2"/>
                    </a:rPr>
                    <a:t>H</a:t>
                  </a:r>
                  <a:r>
                    <a:rPr lang="en-US" sz="2400" baseline="-25000" smtClean="0">
                      <a:solidFill>
                        <a:srgbClr val="000000"/>
                      </a:solidFill>
                      <a:latin typeface="Times New Roman" pitchFamily="18" charset="0"/>
                      <a:cs typeface="Times New Roman" pitchFamily="18" charset="0"/>
                      <a:sym typeface="Symbol" pitchFamily="18" charset="2"/>
                    </a:rPr>
                    <a:t>7</a:t>
                  </a:r>
                  <a:r>
                    <a:rPr lang="en-US" sz="2400" smtClean="0">
                      <a:solidFill>
                        <a:srgbClr val="000000"/>
                      </a:solidFill>
                      <a:latin typeface="Times New Roman" pitchFamily="18" charset="0"/>
                      <a:cs typeface="Times New Roman" pitchFamily="18" charset="0"/>
                      <a:sym typeface="Symbol" pitchFamily="18" charset="2"/>
                    </a:rPr>
                    <a:t>O</a:t>
                  </a:r>
                  <a:r>
                    <a:rPr lang="en-US" sz="2400" baseline="-25000" smtClean="0">
                      <a:solidFill>
                        <a:srgbClr val="000000"/>
                      </a:solidFill>
                      <a:latin typeface="Times New Roman" pitchFamily="18" charset="0"/>
                      <a:cs typeface="Times New Roman" pitchFamily="18" charset="0"/>
                      <a:sym typeface="Symbol" pitchFamily="18" charset="2"/>
                    </a:rPr>
                    <a:t>2</a:t>
                  </a:r>
                  <a:r>
                    <a:rPr lang="en-US" sz="2400" smtClean="0">
                      <a:solidFill>
                        <a:srgbClr val="000000"/>
                      </a:solidFill>
                      <a:latin typeface="Times New Roman" pitchFamily="18" charset="0"/>
                      <a:cs typeface="Times New Roman" pitchFamily="18" charset="0"/>
                      <a:sym typeface="Symbol" pitchFamily="18" charset="2"/>
                    </a:rPr>
                    <a:t>(OH)</a:t>
                  </a:r>
                  <a:r>
                    <a:rPr lang="en-US" sz="2400" baseline="-25000" smtClean="0">
                      <a:solidFill>
                        <a:srgbClr val="000000"/>
                      </a:solidFill>
                      <a:latin typeface="Times New Roman" pitchFamily="18" charset="0"/>
                      <a:cs typeface="Times New Roman" pitchFamily="18" charset="0"/>
                      <a:sym typeface="Symbol" pitchFamily="18" charset="2"/>
                    </a:rPr>
                    <a:t>3</a:t>
                  </a:r>
                  <a:r>
                    <a:rPr lang="en-US" sz="2400" smtClean="0">
                      <a:solidFill>
                        <a:srgbClr val="000000"/>
                      </a:solidFill>
                      <a:latin typeface="Times New Roman" pitchFamily="18" charset="0"/>
                      <a:cs typeface="Times New Roman" pitchFamily="18" charset="0"/>
                      <a:sym typeface="Symbol" pitchFamily="18" charset="2"/>
                    </a:rPr>
                    <a:t>]</a:t>
                  </a:r>
                  <a:r>
                    <a:rPr lang="en-US" sz="2400" baseline="-25000" smtClean="0">
                      <a:solidFill>
                        <a:srgbClr val="000000"/>
                      </a:solidFill>
                      <a:latin typeface="Times New Roman" pitchFamily="18" charset="0"/>
                      <a:cs typeface="Times New Roman" pitchFamily="18" charset="0"/>
                      <a:sym typeface="Symbol" pitchFamily="18" charset="2"/>
                    </a:rPr>
                    <a:t>n</a:t>
                  </a:r>
                  <a:r>
                    <a:rPr lang="en-US" sz="2400" smtClean="0">
                      <a:solidFill>
                        <a:srgbClr val="000000"/>
                      </a:solidFill>
                      <a:latin typeface="Times New Roman" pitchFamily="18" charset="0"/>
                      <a:cs typeface="Times New Roman" pitchFamily="18" charset="0"/>
                      <a:sym typeface="Symbol" pitchFamily="18" charset="2"/>
                    </a:rPr>
                    <a:t> </a:t>
                  </a:r>
                </a:p>
              </p:txBody>
            </p:sp>
            <p:sp>
              <p:nvSpPr>
                <p:cNvPr id="68625" name="Rectangle 12"/>
                <p:cNvSpPr>
                  <a:spLocks noChangeArrowheads="1"/>
                </p:cNvSpPr>
                <p:nvPr/>
              </p:nvSpPr>
              <p:spPr bwMode="auto">
                <a:xfrm>
                  <a:off x="3465513" y="2819400"/>
                  <a:ext cx="1034257" cy="36754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lang="en-US" sz="2400" smtClean="0">
                      <a:solidFill>
                        <a:srgbClr val="000000"/>
                      </a:solidFill>
                      <a:latin typeface="Times New Roman" pitchFamily="18" charset="0"/>
                      <a:cs typeface="Times New Roman" pitchFamily="18" charset="0"/>
                      <a:sym typeface="Symbol" pitchFamily="18" charset="2"/>
                    </a:rPr>
                    <a:t>HNO</a:t>
                  </a:r>
                  <a:r>
                    <a:rPr lang="en-US" sz="2400" baseline="-25000" smtClean="0">
                      <a:solidFill>
                        <a:srgbClr val="000000"/>
                      </a:solidFill>
                      <a:latin typeface="Times New Roman" pitchFamily="18" charset="0"/>
                      <a:cs typeface="Times New Roman" pitchFamily="18" charset="0"/>
                      <a:sym typeface="Symbol" pitchFamily="18" charset="2"/>
                    </a:rPr>
                    <a:t>3</a:t>
                  </a:r>
                  <a:r>
                    <a:rPr lang="en-US" sz="2400" smtClean="0">
                      <a:solidFill>
                        <a:srgbClr val="000000"/>
                      </a:solidFill>
                      <a:latin typeface="Times New Roman" pitchFamily="18" charset="0"/>
                      <a:cs typeface="Times New Roman" pitchFamily="18" charset="0"/>
                      <a:sym typeface="Symbol" pitchFamily="18" charset="2"/>
                    </a:rPr>
                    <a:t> </a:t>
                  </a:r>
                </a:p>
              </p:txBody>
            </p:sp>
            <p:sp>
              <p:nvSpPr>
                <p:cNvPr id="68626" name="Text Box 22"/>
                <p:cNvSpPr txBox="1">
                  <a:spLocks noChangeArrowheads="1"/>
                </p:cNvSpPr>
                <p:nvPr/>
              </p:nvSpPr>
              <p:spPr bwMode="auto">
                <a:xfrm>
                  <a:off x="3060700" y="2819400"/>
                  <a:ext cx="609600" cy="36754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VNI-Times" pitchFamily="2" charset="0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VNI-Times" pitchFamily="2" charset="0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VNI-Times" pitchFamily="2" charset="0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VNI-Times" pitchFamily="2" charset="0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VNI-Times" pitchFamily="2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VNI-Times" pitchFamily="2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VNI-Times" pitchFamily="2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VNI-Times" pitchFamily="2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VNI-Times" pitchFamily="2" charset="0"/>
                    </a:defRPr>
                  </a:lvl9pPr>
                </a:lstStyle>
                <a:p>
                  <a:pPr eaLnBrk="1" fontAlgn="base" hangingPunct="1">
                    <a:spcBef>
                      <a:spcPct val="50000"/>
                    </a:spcBef>
                    <a:spcAft>
                      <a:spcPct val="0"/>
                    </a:spcAft>
                  </a:pPr>
                  <a:r>
                    <a:rPr lang="en-US" sz="2400" smtClean="0">
                      <a:solidFill>
                        <a:srgbClr val="000000"/>
                      </a:solidFill>
                      <a:latin typeface="Times New Roman" pitchFamily="18" charset="0"/>
                      <a:cs typeface="Times New Roman" pitchFamily="18" charset="0"/>
                    </a:rPr>
                    <a:t>3n</a:t>
                  </a:r>
                </a:p>
              </p:txBody>
            </p:sp>
          </p:grpSp>
        </p:grpSp>
      </p:grpSp>
      <p:grpSp>
        <p:nvGrpSpPr>
          <p:cNvPr id="16" name="Group 15"/>
          <p:cNvGrpSpPr>
            <a:grpSpLocks/>
          </p:cNvGrpSpPr>
          <p:nvPr/>
        </p:nvGrpSpPr>
        <p:grpSpPr bwMode="auto">
          <a:xfrm>
            <a:off x="4802188" y="2347913"/>
            <a:ext cx="4362450" cy="525462"/>
            <a:chOff x="4070350" y="4342325"/>
            <a:chExt cx="4654550" cy="525107"/>
          </a:xfrm>
        </p:grpSpPr>
        <p:sp>
          <p:nvSpPr>
            <p:cNvPr id="68615" name="Rectangle 13"/>
            <p:cNvSpPr>
              <a:spLocks noChangeArrowheads="1"/>
            </p:cNvSpPr>
            <p:nvPr/>
          </p:nvSpPr>
          <p:spPr bwMode="auto">
            <a:xfrm>
              <a:off x="4070350" y="4342325"/>
              <a:ext cx="2841210" cy="4613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2400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  <a:sym typeface="Symbol" pitchFamily="18" charset="2"/>
                </a:rPr>
                <a:t>[C</a:t>
              </a:r>
              <a:r>
                <a:rPr lang="en-US" sz="2400" baseline="-25000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  <a:sym typeface="Symbol" pitchFamily="18" charset="2"/>
                </a:rPr>
                <a:t>6</a:t>
              </a:r>
              <a:r>
                <a:rPr lang="en-US" sz="2400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  <a:sym typeface="Symbol" pitchFamily="18" charset="2"/>
                </a:rPr>
                <a:t>H</a:t>
              </a:r>
              <a:r>
                <a:rPr lang="en-US" sz="2400" baseline="-25000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  <a:sym typeface="Symbol" pitchFamily="18" charset="2"/>
                </a:rPr>
                <a:t>7</a:t>
              </a:r>
              <a:r>
                <a:rPr lang="en-US" sz="2400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  <a:sym typeface="Symbol" pitchFamily="18" charset="2"/>
                </a:rPr>
                <a:t>O</a:t>
              </a:r>
              <a:r>
                <a:rPr lang="en-US" sz="2400" baseline="-25000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  <a:sym typeface="Symbol" pitchFamily="18" charset="2"/>
                </a:rPr>
                <a:t>2 </a:t>
              </a:r>
              <a:r>
                <a:rPr lang="en-US" sz="2400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  <a:sym typeface="Symbol" pitchFamily="18" charset="2"/>
                </a:rPr>
                <a:t>(ONO</a:t>
              </a:r>
              <a:r>
                <a:rPr lang="en-US" sz="2400" baseline="-25000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  <a:sym typeface="Symbol" pitchFamily="18" charset="2"/>
                </a:rPr>
                <a:t>2</a:t>
              </a:r>
              <a:r>
                <a:rPr lang="en-US" sz="2400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  <a:sym typeface="Symbol" pitchFamily="18" charset="2"/>
                </a:rPr>
                <a:t>)</a:t>
              </a:r>
              <a:r>
                <a:rPr lang="en-US" sz="2400" baseline="-25000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  <a:sym typeface="Symbol" pitchFamily="18" charset="2"/>
                </a:rPr>
                <a:t>3</a:t>
              </a:r>
              <a:r>
                <a:rPr lang="en-US" sz="2400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  <a:sym typeface="Symbol" pitchFamily="18" charset="2"/>
                </a:rPr>
                <a:t>]</a:t>
              </a:r>
              <a:r>
                <a:rPr lang="en-US" sz="2400" baseline="-25000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  <a:sym typeface="Symbol" pitchFamily="18" charset="2"/>
                </a:rPr>
                <a:t>n</a:t>
              </a:r>
              <a:r>
                <a:rPr lang="en-US" sz="2400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  <a:sym typeface="Symbol" pitchFamily="18" charset="2"/>
                </a:rPr>
                <a:t> </a:t>
              </a:r>
            </a:p>
          </p:txBody>
        </p:sp>
        <p:sp>
          <p:nvSpPr>
            <p:cNvPr id="68616" name="Text Box 20"/>
            <p:cNvSpPr txBox="1">
              <a:spLocks noChangeArrowheads="1"/>
            </p:cNvSpPr>
            <p:nvPr/>
          </p:nvSpPr>
          <p:spPr bwMode="auto">
            <a:xfrm>
              <a:off x="6994525" y="4386169"/>
              <a:ext cx="457200" cy="46133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VNI-Times" pitchFamily="2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VNI-Times" pitchFamily="2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VNI-Times" pitchFamily="2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VNI-Times" pitchFamily="2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VNI-Times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NI-Times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NI-Times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NI-Times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NI-Times" pitchFamily="2" charset="0"/>
                </a:defRPr>
              </a:lvl9pPr>
            </a:lstStyle>
            <a:p>
              <a:pPr eaLnBrk="1" fontAlgn="base" hangingPunct="1">
                <a:spcBef>
                  <a:spcPct val="50000"/>
                </a:spcBef>
                <a:spcAft>
                  <a:spcPct val="0"/>
                </a:spcAft>
              </a:pPr>
              <a:r>
                <a:rPr lang="en-US" sz="2400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+</a:t>
              </a:r>
            </a:p>
          </p:txBody>
        </p:sp>
        <p:sp>
          <p:nvSpPr>
            <p:cNvPr id="68617" name="Text Box 21"/>
            <p:cNvSpPr txBox="1">
              <a:spLocks noChangeArrowheads="1"/>
            </p:cNvSpPr>
            <p:nvPr/>
          </p:nvSpPr>
          <p:spPr bwMode="auto">
            <a:xfrm>
              <a:off x="7734300" y="4406098"/>
              <a:ext cx="990600" cy="46133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VNI-Times" pitchFamily="2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VNI-Times" pitchFamily="2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VNI-Times" pitchFamily="2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VNI-Times" pitchFamily="2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VNI-Times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NI-Times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NI-Times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NI-Times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NI-Times" pitchFamily="2" charset="0"/>
                </a:defRPr>
              </a:lvl9pPr>
            </a:lstStyle>
            <a:p>
              <a:pPr eaLnBrk="1" fontAlgn="base" hangingPunct="1">
                <a:spcBef>
                  <a:spcPct val="50000"/>
                </a:spcBef>
                <a:spcAft>
                  <a:spcPct val="0"/>
                </a:spcAft>
              </a:pPr>
              <a:r>
                <a:rPr lang="en-US" sz="2400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H</a:t>
              </a:r>
              <a:r>
                <a:rPr lang="en-US" sz="2400" baseline="-25000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2</a:t>
              </a:r>
              <a:r>
                <a:rPr lang="en-US" sz="2400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O</a:t>
              </a:r>
            </a:p>
          </p:txBody>
        </p:sp>
        <p:sp>
          <p:nvSpPr>
            <p:cNvPr id="68618" name="Text Box 23"/>
            <p:cNvSpPr txBox="1">
              <a:spLocks noChangeArrowheads="1"/>
            </p:cNvSpPr>
            <p:nvPr/>
          </p:nvSpPr>
          <p:spPr bwMode="auto">
            <a:xfrm>
              <a:off x="7312025" y="4406098"/>
              <a:ext cx="609600" cy="46133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VNI-Times" pitchFamily="2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VNI-Times" pitchFamily="2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VNI-Times" pitchFamily="2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VNI-Times" pitchFamily="2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VNI-Times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NI-Times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NI-Times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NI-Times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NI-Times" pitchFamily="2" charset="0"/>
                </a:defRPr>
              </a:lvl9pPr>
            </a:lstStyle>
            <a:p>
              <a:pPr eaLnBrk="1" fontAlgn="base" hangingPunct="1">
                <a:spcBef>
                  <a:spcPct val="50000"/>
                </a:spcBef>
                <a:spcAft>
                  <a:spcPct val="0"/>
                </a:spcAft>
              </a:pPr>
              <a:r>
                <a:rPr lang="en-US" sz="2400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3n</a:t>
              </a:r>
            </a:p>
          </p:txBody>
        </p:sp>
      </p:grpSp>
      <p:sp>
        <p:nvSpPr>
          <p:cNvPr id="21" name="Line 19"/>
          <p:cNvSpPr>
            <a:spLocks noChangeShapeType="1"/>
          </p:cNvSpPr>
          <p:nvPr/>
        </p:nvSpPr>
        <p:spPr bwMode="auto">
          <a:xfrm>
            <a:off x="4419600" y="3230563"/>
            <a:ext cx="1074738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mtClean="0">
              <a:solidFill>
                <a:srgbClr val="000000"/>
              </a:solidFill>
              <a:latin typeface="VNI-Times" pitchFamily="2" charset="0"/>
            </a:endParaRPr>
          </a:p>
        </p:txBody>
      </p:sp>
      <p:sp>
        <p:nvSpPr>
          <p:cNvPr id="22" name="Line 19"/>
          <p:cNvSpPr>
            <a:spLocks noChangeShapeType="1"/>
          </p:cNvSpPr>
          <p:nvPr/>
        </p:nvSpPr>
        <p:spPr bwMode="auto">
          <a:xfrm flipH="1">
            <a:off x="4419600" y="3671888"/>
            <a:ext cx="1049338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mtClean="0">
              <a:solidFill>
                <a:srgbClr val="000000"/>
              </a:solidFill>
              <a:latin typeface="VNI-Times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4499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14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14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14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144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vi-VN" sz="3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OFFLINE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21" name="TextBox 13"/>
          <p:cNvSpPr txBox="1">
            <a:spLocks noChangeArrowheads="1"/>
          </p:cNvSpPr>
          <p:nvPr/>
        </p:nvSpPr>
        <p:spPr bwMode="auto">
          <a:xfrm>
            <a:off x="1197429" y="4046679"/>
            <a:ext cx="62484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6</a:t>
            </a:r>
            <a:endParaRPr lang="en-US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Tài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liệu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2-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trang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5)</a:t>
            </a:r>
            <a:endParaRPr lang="en-US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Documents and Settings\HP\My Documents\My Pictures\113-51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1295400"/>
            <a:ext cx="2438400" cy="2438400"/>
          </a:xfrm>
          <a:prstGeom prst="rect">
            <a:avLst/>
          </a:prstGeom>
          <a:noFill/>
        </p:spPr>
      </p:pic>
      <p:pic>
        <p:nvPicPr>
          <p:cNvPr id="1027" name="Picture 3" descr="C:\Documents and Settings\HP\My Documents\My Pictures\C--Users-sschlegel-Pictures-Question-Mark-Man.jpg"/>
          <p:cNvPicPr>
            <a:picLocks noChangeAspect="1" noChangeArrowheads="1"/>
          </p:cNvPicPr>
          <p:nvPr/>
        </p:nvPicPr>
        <p:blipFill>
          <a:blip r:embed="rId5" cstate="print"/>
          <a:srcRect l="14384" t="4110" r="19863" b="8219"/>
          <a:stretch>
            <a:fillRect/>
          </a:stretch>
        </p:blipFill>
        <p:spPr bwMode="auto">
          <a:xfrm>
            <a:off x="1676400" y="1295400"/>
            <a:ext cx="1828800" cy="2438400"/>
          </a:xfrm>
          <a:prstGeom prst="rect">
            <a:avLst/>
          </a:prstGeom>
          <a:noFill/>
        </p:spPr>
      </p:pic>
      <p:pic>
        <p:nvPicPr>
          <p:cNvPr id="15" name="Picture 27" descr="Hoja Carta2">
            <a:extLst>
              <a:ext uri="{FF2B5EF4-FFF2-40B4-BE49-F238E27FC236}">
                <a16:creationId xmlns="" xmlns:a16="http://schemas.microsoft.com/office/drawing/2014/main" id="{0C74EA37-2660-49BC-BE8D-5DFEE6F386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Rectangle 21">
            <a:extLst>
              <a:ext uri="{FF2B5EF4-FFF2-40B4-BE49-F238E27FC236}">
                <a16:creationId xmlns="" xmlns:a16="http://schemas.microsoft.com/office/drawing/2014/main" id="{B9AAFEF8-00DC-4321-806D-C718ABCA6C99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wipe dir="u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vi-VN" sz="3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NỘI DUNG CHUẨN BỊ </a:t>
            </a: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1239520" y="1219200"/>
            <a:ext cx="64008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 err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68. </a:t>
            </a:r>
            <a:r>
              <a:rPr lang="vi-VN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PEPTIT VÀ PROTEIN</a:t>
            </a:r>
            <a:endParaRPr lang="en-US" sz="32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" name="Picture 27" descr="Hoja Carta2">
            <a:extLst>
              <a:ext uri="{FF2B5EF4-FFF2-40B4-BE49-F238E27FC236}">
                <a16:creationId xmlns="" xmlns:a16="http://schemas.microsoft.com/office/drawing/2014/main" id="{F8F7045E-6AB5-40B3-850B-8DE11A6003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="" xmlns:a16="http://schemas.microsoft.com/office/drawing/2014/main" id="{7FB21752-55DB-4A4C-9A97-362507B84786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6" name="Group 3"/>
          <p:cNvGrpSpPr>
            <a:grpSpLocks/>
          </p:cNvGrpSpPr>
          <p:nvPr/>
        </p:nvGrpSpPr>
        <p:grpSpPr bwMode="auto">
          <a:xfrm>
            <a:off x="1981200" y="2590800"/>
            <a:ext cx="762000" cy="665163"/>
            <a:chOff x="1110" y="2656"/>
            <a:chExt cx="1549" cy="1351"/>
          </a:xfrm>
        </p:grpSpPr>
        <p:sp>
          <p:nvSpPr>
            <p:cNvPr id="17" name="AutoShape 4"/>
            <p:cNvSpPr>
              <a:spLocks noChangeArrowheads="1"/>
            </p:cNvSpPr>
            <p:nvPr/>
          </p:nvSpPr>
          <p:spPr bwMode="gray">
            <a:xfrm>
              <a:off x="1123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8" name="AutoShape 5"/>
            <p:cNvSpPr>
              <a:spLocks noChangeArrowheads="1"/>
            </p:cNvSpPr>
            <p:nvPr/>
          </p:nvSpPr>
          <p:spPr bwMode="gray">
            <a:xfrm>
              <a:off x="1110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0" name="AutoShape 6"/>
            <p:cNvSpPr>
              <a:spLocks noChangeArrowheads="1"/>
            </p:cNvSpPr>
            <p:nvPr/>
          </p:nvSpPr>
          <p:spPr bwMode="gray">
            <a:xfrm>
              <a:off x="1200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rgbClr val="E2D700">
                    <a:gamma/>
                    <a:shade val="46275"/>
                    <a:invGamma/>
                  </a:srgbClr>
                </a:gs>
                <a:gs pos="100000">
                  <a:srgbClr val="E2D700"/>
                </a:gs>
              </a:gsLst>
              <a:lin ang="2700000" scaled="1"/>
            </a:gradFill>
            <a:ln w="9525">
              <a:solidFill>
                <a:sysClr val="windowText" lastClr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22" name="Group 7"/>
          <p:cNvGrpSpPr>
            <a:grpSpLocks/>
          </p:cNvGrpSpPr>
          <p:nvPr/>
        </p:nvGrpSpPr>
        <p:grpSpPr bwMode="auto">
          <a:xfrm>
            <a:off x="1939925" y="3695700"/>
            <a:ext cx="762000" cy="665163"/>
            <a:chOff x="3174" y="2656"/>
            <a:chExt cx="1549" cy="1351"/>
          </a:xfrm>
        </p:grpSpPr>
        <p:sp>
          <p:nvSpPr>
            <p:cNvPr id="23" name="AutoShape 8"/>
            <p:cNvSpPr>
              <a:spLocks noChangeArrowheads="1"/>
            </p:cNvSpPr>
            <p:nvPr/>
          </p:nvSpPr>
          <p:spPr bwMode="gray">
            <a:xfrm>
              <a:off x="3187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4" name="AutoShape 9"/>
            <p:cNvSpPr>
              <a:spLocks noChangeArrowheads="1"/>
            </p:cNvSpPr>
            <p:nvPr/>
          </p:nvSpPr>
          <p:spPr bwMode="gray">
            <a:xfrm>
              <a:off x="3174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5" name="AutoShape 10"/>
            <p:cNvSpPr>
              <a:spLocks noChangeArrowheads="1"/>
            </p:cNvSpPr>
            <p:nvPr/>
          </p:nvSpPr>
          <p:spPr bwMode="gray">
            <a:xfrm>
              <a:off x="3264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rgbClr val="0F6FC6">
                    <a:gamma/>
                    <a:shade val="46275"/>
                    <a:invGamma/>
                  </a:srgbClr>
                </a:gs>
                <a:gs pos="100000">
                  <a:srgbClr val="0F6FC6"/>
                </a:gs>
              </a:gsLst>
              <a:lin ang="2700000" scaled="1"/>
            </a:gradFill>
            <a:ln w="9525">
              <a:solidFill>
                <a:sysClr val="windowText" lastClr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28" name="Line 11"/>
          <p:cNvSpPr>
            <a:spLocks noChangeShapeType="1"/>
          </p:cNvSpPr>
          <p:nvPr/>
        </p:nvSpPr>
        <p:spPr bwMode="auto">
          <a:xfrm>
            <a:off x="2590799" y="3217863"/>
            <a:ext cx="4129655" cy="8026"/>
          </a:xfrm>
          <a:prstGeom prst="line">
            <a:avLst/>
          </a:prstGeom>
          <a:noFill/>
          <a:ln w="25400">
            <a:solidFill>
              <a:srgbClr val="04617B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3" name="Text Box 12"/>
          <p:cNvSpPr txBox="1">
            <a:spLocks noChangeArrowheads="1"/>
          </p:cNvSpPr>
          <p:nvPr/>
        </p:nvSpPr>
        <p:spPr bwMode="auto">
          <a:xfrm>
            <a:off x="2695530" y="2633088"/>
            <a:ext cx="1141659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vi-VN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Peptit</a:t>
            </a:r>
            <a:endParaRPr lang="vi-VN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Text Box 13"/>
          <p:cNvSpPr txBox="1">
            <a:spLocks noChangeArrowheads="1"/>
          </p:cNvSpPr>
          <p:nvPr/>
        </p:nvSpPr>
        <p:spPr bwMode="gray">
          <a:xfrm>
            <a:off x="2160588" y="2608263"/>
            <a:ext cx="388937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sz="3200" b="1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1</a:t>
            </a:r>
          </a:p>
        </p:txBody>
      </p:sp>
      <p:sp>
        <p:nvSpPr>
          <p:cNvPr id="35" name="Text Box 15"/>
          <p:cNvSpPr txBox="1">
            <a:spLocks noChangeArrowheads="1"/>
          </p:cNvSpPr>
          <p:nvPr/>
        </p:nvSpPr>
        <p:spPr bwMode="auto">
          <a:xfrm>
            <a:off x="2660650" y="3700463"/>
            <a:ext cx="3130550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Protein</a:t>
            </a:r>
            <a:endParaRPr lang="en-US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" name="Text Box 16"/>
          <p:cNvSpPr txBox="1">
            <a:spLocks noChangeArrowheads="1"/>
          </p:cNvSpPr>
          <p:nvPr/>
        </p:nvSpPr>
        <p:spPr bwMode="gray">
          <a:xfrm>
            <a:off x="2119313" y="3713163"/>
            <a:ext cx="388937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sz="3200" b="1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2</a:t>
            </a:r>
          </a:p>
        </p:txBody>
      </p:sp>
      <p:sp>
        <p:nvSpPr>
          <p:cNvPr id="49" name="Line 11">
            <a:extLst>
              <a:ext uri="{FF2B5EF4-FFF2-40B4-BE49-F238E27FC236}">
                <a16:creationId xmlns="" xmlns:a16="http://schemas.microsoft.com/office/drawing/2014/main" id="{1E22E3C9-81D5-44E1-9491-8109F2E79B3F}"/>
              </a:ext>
            </a:extLst>
          </p:cNvPr>
          <p:cNvSpPr>
            <a:spLocks noChangeShapeType="1"/>
          </p:cNvSpPr>
          <p:nvPr/>
        </p:nvSpPr>
        <p:spPr bwMode="auto">
          <a:xfrm>
            <a:off x="2590799" y="4347175"/>
            <a:ext cx="4129655" cy="8026"/>
          </a:xfrm>
          <a:prstGeom prst="line">
            <a:avLst/>
          </a:prstGeom>
          <a:noFill/>
          <a:ln w="25400">
            <a:solidFill>
              <a:srgbClr val="04617B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</p:cSld>
  <p:clrMapOvr>
    <a:masterClrMapping/>
  </p:clrMapOvr>
  <p:transition advClick="0">
    <p:wipe dir="u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Text Box 4"/>
          <p:cNvSpPr txBox="1">
            <a:spLocks noChangeArrowheads="1"/>
          </p:cNvSpPr>
          <p:nvPr/>
        </p:nvSpPr>
        <p:spPr bwMode="auto">
          <a:xfrm>
            <a:off x="304800" y="5867400"/>
            <a:ext cx="8610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n-US">
              <a:solidFill>
                <a:srgbClr val="000000"/>
              </a:solidFill>
            </a:endParaRPr>
          </a:p>
        </p:txBody>
      </p:sp>
      <p:pic>
        <p:nvPicPr>
          <p:cNvPr id="77827" name="Picture 2" descr="C:\Documents and Settings\vnm00093\My Documents\My Pictures\Pix\Nut_Pho_NHI_GlobalReach.jpg"/>
          <p:cNvPicPr>
            <a:picLocks noChangeAspect="1" noChangeArrowheads="1"/>
          </p:cNvPicPr>
          <p:nvPr/>
        </p:nvPicPr>
        <p:blipFill>
          <a:blip r:embed="rId3" cstate="print"/>
          <a:srcRect t="5376" b="9831"/>
          <a:stretch>
            <a:fillRect/>
          </a:stretch>
        </p:blipFill>
        <p:spPr bwMode="auto">
          <a:xfrm>
            <a:off x="1371600" y="1133144"/>
            <a:ext cx="6200775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WordArt 13"/>
          <p:cNvSpPr>
            <a:spLocks noChangeArrowheads="1" noChangeShapeType="1" noTextEdit="1"/>
          </p:cNvSpPr>
          <p:nvPr/>
        </p:nvSpPr>
        <p:spPr bwMode="auto">
          <a:xfrm>
            <a:off x="-76200" y="3038888"/>
            <a:ext cx="8991600" cy="146602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6000" b="1" kern="10" dirty="0">
                <a:ln w="12700">
                  <a:solidFill>
                    <a:srgbClr val="000000">
                      <a:satMod val="155000"/>
                    </a:srgbClr>
                  </a:solidFill>
                  <a:prstDash val="solid"/>
                </a:ln>
                <a:solidFill>
                  <a:srgbClr val="00B050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Times New Roman"/>
                <a:cs typeface="Times New Roman"/>
              </a:rPr>
              <a:t> CHÚC CÁC EM HỌC TỐT!</a:t>
            </a:r>
          </a:p>
        </p:txBody>
      </p:sp>
      <p:pic>
        <p:nvPicPr>
          <p:cNvPr id="12" name="Picture 27" descr="Hoja Carta2"/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3" name="Group 12"/>
          <p:cNvGrpSpPr/>
          <p:nvPr/>
        </p:nvGrpSpPr>
        <p:grpSpPr>
          <a:xfrm>
            <a:off x="0" y="0"/>
            <a:ext cx="9144000" cy="1143000"/>
            <a:chOff x="0" y="0"/>
            <a:chExt cx="9144000" cy="1143000"/>
          </a:xfrm>
        </p:grpSpPr>
        <p:pic>
          <p:nvPicPr>
            <p:cNvPr id="14" name="Picture 12" descr="top bar swoosh revised"/>
            <p:cNvPicPr>
              <a:picLocks noChangeAspect="1" noChangeArrowheads="1"/>
            </p:cNvPicPr>
            <p:nvPr/>
          </p:nvPicPr>
          <p:blipFill>
            <a:blip r:embed="rId5" cstate="print"/>
            <a:srcRect l="8847" t="16000"/>
            <a:stretch>
              <a:fillRect/>
            </a:stretch>
          </p:blipFill>
          <p:spPr bwMode="auto">
            <a:xfrm>
              <a:off x="533400" y="0"/>
              <a:ext cx="6357418" cy="4000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5" name="Picture 12" descr="top bar swoosh revised"/>
            <p:cNvPicPr>
              <a:picLocks noChangeAspect="1" noChangeArrowheads="1"/>
            </p:cNvPicPr>
            <p:nvPr/>
          </p:nvPicPr>
          <p:blipFill>
            <a:blip r:embed="rId5" cstate="print"/>
            <a:srcRect l="8847" t="16000"/>
            <a:stretch>
              <a:fillRect/>
            </a:stretch>
          </p:blipFill>
          <p:spPr bwMode="auto">
            <a:xfrm rot="10800000">
              <a:off x="2253182" y="0"/>
              <a:ext cx="6433618" cy="4000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7" name="Rounded Rectangle 16"/>
            <p:cNvSpPr/>
            <p:nvPr/>
          </p:nvSpPr>
          <p:spPr bwMode="auto">
            <a:xfrm>
              <a:off x="0" y="27296"/>
              <a:ext cx="609600" cy="558800"/>
            </a:xfrm>
            <a:prstGeom prst="roundRect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Perpetua"/>
                <a:ea typeface="+mn-ea"/>
                <a:cs typeface="+mn-cs"/>
              </a:endParaRPr>
            </a:p>
          </p:txBody>
        </p:sp>
        <p:sp>
          <p:nvSpPr>
            <p:cNvPr id="18" name="Rounded Rectangle 17"/>
            <p:cNvSpPr/>
            <p:nvPr/>
          </p:nvSpPr>
          <p:spPr bwMode="auto">
            <a:xfrm>
              <a:off x="533400" y="574344"/>
              <a:ext cx="609600" cy="558800"/>
            </a:xfrm>
            <a:prstGeom prst="roundRect">
              <a:avLst/>
            </a:prstGeom>
            <a:solidFill>
              <a:srgbClr val="0F6FC6"/>
            </a:solidFill>
            <a:ln w="12700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Perpetua"/>
                <a:ea typeface="+mn-ea"/>
                <a:cs typeface="+mn-cs"/>
              </a:endParaRPr>
            </a:p>
          </p:txBody>
        </p:sp>
        <p:sp>
          <p:nvSpPr>
            <p:cNvPr id="19" name="Rounded Rectangle 18"/>
            <p:cNvSpPr/>
            <p:nvPr/>
          </p:nvSpPr>
          <p:spPr bwMode="auto">
            <a:xfrm>
              <a:off x="8534400" y="27296"/>
              <a:ext cx="609600" cy="558800"/>
            </a:xfrm>
            <a:prstGeom prst="roundRect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Perpetua"/>
                <a:ea typeface="+mn-ea"/>
                <a:cs typeface="+mn-cs"/>
              </a:endParaRPr>
            </a:p>
          </p:txBody>
        </p:sp>
        <p:sp>
          <p:nvSpPr>
            <p:cNvPr id="20" name="Rounded Rectangle 19"/>
            <p:cNvSpPr/>
            <p:nvPr/>
          </p:nvSpPr>
          <p:spPr bwMode="auto">
            <a:xfrm>
              <a:off x="8055592" y="584200"/>
              <a:ext cx="609600" cy="558800"/>
            </a:xfrm>
            <a:prstGeom prst="roundRect">
              <a:avLst/>
            </a:prstGeom>
            <a:solidFill>
              <a:srgbClr val="0F6FC6"/>
            </a:solidFill>
            <a:ln w="12700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Perpetua"/>
                <a:ea typeface="+mn-ea"/>
                <a:cs typeface="+mn-cs"/>
              </a:endParaRPr>
            </a:p>
          </p:txBody>
        </p:sp>
      </p:grpSp>
      <p:pic>
        <p:nvPicPr>
          <p:cNvPr id="21" name="Picture 20">
            <a:extLst>
              <a:ext uri="{FF2B5EF4-FFF2-40B4-BE49-F238E27FC236}">
                <a16:creationId xmlns="" xmlns:a16="http://schemas.microsoft.com/office/drawing/2014/main" id="{5147FEBE-8DFD-4043-9D06-131CDD97F85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80697" y="337334"/>
            <a:ext cx="3973384" cy="1110466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CUSTOM_TIMING_USED" val="1"/>
  <p:tag name="GENSWF_SLIDE_TITLE" val="IV. Ứng dụng."/>
  <p:tag name="ISPRING_SLIDE_INDENT_LEVEL" val="0"/>
  <p:tag name="ISPRING_SLIDE_ID" val="{C8665F15-50F0-46AC-9EF9-10CAEAE052DC}"/>
  <p:tag name="GENSWF_ADVANCE_TIME" val="53.81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CUSTOM_TIMING_USED" val="1"/>
  <p:tag name="GENSWF_SLIDE_TITLE" val="IV. Ứng dụng."/>
  <p:tag name="ISPRING_SLIDE_INDENT_LEVEL" val="0"/>
  <p:tag name="ISPRING_SLIDE_ID" val="{565A723B-12FB-4CD7-8BBB-1B4D26F051C7}"/>
  <p:tag name="GENSWF_ADVANCE_TIME" val="15.149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1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2_Default Design">
  <a:themeElements>
    <a:clrScheme name="Default Design 5">
      <a:dk1>
        <a:srgbClr val="000000"/>
      </a:dk1>
      <a:lt1>
        <a:srgbClr val="FFFFD9"/>
      </a:lt1>
      <a:dk2>
        <a:srgbClr val="000000"/>
      </a:dk2>
      <a:lt2>
        <a:srgbClr val="777777"/>
      </a:lt2>
      <a:accent1>
        <a:srgbClr val="FFFFF7"/>
      </a:accent1>
      <a:accent2>
        <a:srgbClr val="33CCCC"/>
      </a:accent2>
      <a:accent3>
        <a:srgbClr val="FFFFE9"/>
      </a:accent3>
      <a:accent4>
        <a:srgbClr val="000000"/>
      </a:accent4>
      <a:accent5>
        <a:srgbClr val="FFFFFA"/>
      </a:accent5>
      <a:accent6>
        <a:srgbClr val="2DB9B9"/>
      </a:accent6>
      <a:hlink>
        <a:srgbClr val="FF5050"/>
      </a:hlink>
      <a:folHlink>
        <a:srgbClr val="FF99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3">
        <a:dk1>
          <a:srgbClr val="000000"/>
        </a:dk1>
        <a:lt1>
          <a:srgbClr val="FFFF66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B8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17911</TotalTime>
  <Words>2266</Words>
  <Application>Microsoft Office PowerPoint</Application>
  <PresentationFormat>On-screen Show (4:3)</PresentationFormat>
  <Paragraphs>374</Paragraphs>
  <Slides>38</Slides>
  <Notes>27</Notes>
  <HiddenSlides>0</HiddenSlides>
  <MMClips>0</MMClips>
  <ScaleCrop>false</ScaleCrop>
  <HeadingPairs>
    <vt:vector size="6" baseType="variant">
      <vt:variant>
        <vt:lpstr>Theme</vt:lpstr>
      </vt:variant>
      <vt:variant>
        <vt:i4>6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38</vt:i4>
      </vt:variant>
    </vt:vector>
  </HeadingPairs>
  <TitlesOfParts>
    <vt:vector size="46" baseType="lpstr">
      <vt:lpstr>Office Theme</vt:lpstr>
      <vt:lpstr>Default Design</vt:lpstr>
      <vt:lpstr>2_Office Theme</vt:lpstr>
      <vt:lpstr>1_Office Theme</vt:lpstr>
      <vt:lpstr>1_Default Design</vt:lpstr>
      <vt:lpstr>2_Default Design</vt:lpstr>
      <vt:lpstr>ISIS/Draw Sketch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Amway VN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Administrator</dc:creator>
  <cp:lastModifiedBy>Windows User</cp:lastModifiedBy>
  <cp:revision>558</cp:revision>
  <dcterms:created xsi:type="dcterms:W3CDTF">2011-10-11T04:02:09Z</dcterms:created>
  <dcterms:modified xsi:type="dcterms:W3CDTF">2020-05-09T11:58:59Z</dcterms:modified>
</cp:coreProperties>
</file>